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326" r:id="rId5"/>
    <p:sldId id="333" r:id="rId6"/>
    <p:sldId id="454" r:id="rId7"/>
    <p:sldId id="458" r:id="rId8"/>
    <p:sldId id="459" r:id="rId9"/>
    <p:sldId id="405" r:id="rId10"/>
    <p:sldId id="437" r:id="rId11"/>
    <p:sldId id="443" r:id="rId12"/>
    <p:sldId id="407" r:id="rId13"/>
    <p:sldId id="409" r:id="rId14"/>
    <p:sldId id="436" r:id="rId15"/>
    <p:sldId id="398" r:id="rId16"/>
    <p:sldId id="400" r:id="rId17"/>
    <p:sldId id="451" r:id="rId18"/>
    <p:sldId id="455" r:id="rId19"/>
    <p:sldId id="456" r:id="rId20"/>
    <p:sldId id="461" r:id="rId21"/>
    <p:sldId id="463" r:id="rId22"/>
    <p:sldId id="470" r:id="rId23"/>
    <p:sldId id="380" r:id="rId24"/>
  </p:sldIdLst>
  <p:sldSz cx="9144000" cy="6858000" type="screen4x3"/>
  <p:notesSz cx="6669088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97445CC6-B938-4AEA-9550-36CDA1F4362D}">
          <p14:sldIdLst>
            <p14:sldId id="326"/>
            <p14:sldId id="333"/>
            <p14:sldId id="454"/>
            <p14:sldId id="458"/>
            <p14:sldId id="459"/>
            <p14:sldId id="405"/>
            <p14:sldId id="437"/>
            <p14:sldId id="443"/>
            <p14:sldId id="407"/>
            <p14:sldId id="409"/>
            <p14:sldId id="436"/>
            <p14:sldId id="398"/>
            <p14:sldId id="400"/>
            <p14:sldId id="451"/>
            <p14:sldId id="455"/>
            <p14:sldId id="456"/>
            <p14:sldId id="461"/>
            <p14:sldId id="463"/>
            <p14:sldId id="470"/>
          </p14:sldIdLst>
        </p14:section>
        <p14:section name="Naamloze sectie" id="{5CD99C16-5087-4B13-9C33-E99BD74B64C2}">
          <p14:sldIdLst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ssica Reker" initials="J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64121" autoAdjust="0"/>
  </p:normalViewPr>
  <p:slideViewPr>
    <p:cSldViewPr snapToGrid="0" snapToObjects="1">
      <p:cViewPr varScale="1">
        <p:scale>
          <a:sx n="47" d="100"/>
          <a:sy n="47" d="100"/>
        </p:scale>
        <p:origin x="21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21D2-1B11-E64D-817E-86D37CEC8E09}" type="datetimeFigureOut">
              <a:rPr lang="nl-NL" smtClean="0"/>
              <a:pPr/>
              <a:t>17-5-2017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B9A1E-D4CC-AC4A-803F-3930C589508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2620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829BA-A3D4-4546-BD50-6D457109E4D5}" type="datetimeFigureOut">
              <a:rPr lang="nl-NL" smtClean="0"/>
              <a:pPr/>
              <a:t>17-5-2017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41363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BCDAC-7971-0C45-A69C-13D684DAEB4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039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96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607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5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7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Ontwerpopgave: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Tracékeuze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Rivierkundig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Impact op woningen noordzijde Maasstraat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Landschappelijke inpassing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Aansluiting hoge grond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Maatwerkbescherming ‘eiland van Hertog Jan’: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Overstromingsfrequenties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Gevolgen voor bedrijfsvoering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Bereikbaarheid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Kostenbatenanalyse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0396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92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592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BCDAC-7971-0C45-A69C-13D684DAEB43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21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0000" y="1800000"/>
            <a:ext cx="8146800" cy="1206571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te maken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2924628"/>
            <a:ext cx="8146800" cy="96399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fld id="{8C1D7AE4-19C3-4C40-A726-AD1FBE45F4EE}" type="datetime3">
              <a:rPr lang="nl-NL" smtClean="0"/>
              <a:pPr/>
              <a:t>2/5/17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200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7" name="Afbeelding 6" descr="WL_PPT_ba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488"/>
            <a:ext cx="9144000" cy="6675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40000" y="5588371"/>
            <a:ext cx="2133600" cy="365125"/>
          </a:xfrm>
        </p:spPr>
        <p:txBody>
          <a:bodyPr/>
          <a:lstStyle/>
          <a:p>
            <a:fld id="{89AC2D99-37E3-4E07-A3A3-785ACB82A514}" type="datetime1">
              <a:rPr lang="nl-NL" smtClean="0"/>
              <a:pPr/>
              <a:t>17-5-2017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5588371"/>
            <a:ext cx="28956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32229"/>
            <a:ext cx="2133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9801795-F0B0-8C4B-BBC0-EAE379847CA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32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539999"/>
            <a:ext cx="3705675" cy="522338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7" name="Afbeelding 6" descr="WL_PPT_ba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488"/>
            <a:ext cx="9144000" cy="66751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32229"/>
            <a:ext cx="2133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9801795-F0B0-8C4B-BBC0-EAE379847CA2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607663" y="539750"/>
            <a:ext cx="4079138" cy="5223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5414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1912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pic>
        <p:nvPicPr>
          <p:cNvPr id="7" name="Afbeelding 6" descr="WL_PPT_bal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0488"/>
            <a:ext cx="9144000" cy="667512"/>
          </a:xfrm>
          <a:prstGeom prst="rect">
            <a:avLst/>
          </a:prstGeom>
        </p:spPr>
      </p:pic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32229"/>
            <a:ext cx="2133600" cy="365125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fld id="{29801795-F0B0-8C4B-BBC0-EAE379847CA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12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539999"/>
            <a:ext cx="8146799" cy="140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8146800" cy="40094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B6B6-55A5-45E4-871A-AA63DC736BA2}" type="datetime1">
              <a:rPr lang="nl-NL" smtClean="0"/>
              <a:pPr/>
              <a:t>17-5-2017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01795-F0B0-8C4B-BBC0-EAE379847CA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25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5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iz-660n43TAhUCqxoKHeyTD3QQjRwIBw&amp;url=https://www.duravermeer.nl/product/watermanagement&amp;psig=AFQjCNGu588Rz2IeuDmqIMVW03iGsgelsg&amp;ust=14914792613965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ijkversterking@waterschaplimburg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698270"/>
            <a:ext cx="8146800" cy="2007986"/>
          </a:xfrm>
        </p:spPr>
        <p:txBody>
          <a:bodyPr/>
          <a:lstStyle/>
          <a:p>
            <a:r>
              <a:rPr lang="nl-NL" sz="4000" dirty="0"/>
              <a:t/>
            </a:r>
            <a:br>
              <a:rPr lang="nl-NL" sz="4000" dirty="0"/>
            </a:br>
            <a:r>
              <a:rPr lang="nl-NL" sz="4000" dirty="0"/>
              <a:t>Dijkversterking Arcen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40000" y="3763090"/>
            <a:ext cx="8604000" cy="463666"/>
          </a:xfrm>
        </p:spPr>
        <p:txBody>
          <a:bodyPr/>
          <a:lstStyle/>
          <a:p>
            <a:r>
              <a:rPr lang="nl-NL" sz="2400" dirty="0" smtClean="0"/>
              <a:t>17 mei </a:t>
            </a:r>
            <a:r>
              <a:rPr lang="nl-NL" sz="2400" dirty="0"/>
              <a:t>2017</a:t>
            </a:r>
          </a:p>
          <a:p>
            <a:pPr algn="ctr"/>
            <a:endParaRPr lang="nl-NL" sz="2400" dirty="0"/>
          </a:p>
        </p:txBody>
      </p:sp>
      <p:sp>
        <p:nvSpPr>
          <p:cNvPr id="4" name="Rechthoek 3"/>
          <p:cNvSpPr/>
          <p:nvPr/>
        </p:nvSpPr>
        <p:spPr>
          <a:xfrm>
            <a:off x="1719977" y="4495282"/>
            <a:ext cx="5786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00A9C1"/>
              </a:buClr>
            </a:pPr>
            <a:r>
              <a:rPr lang="nl-NL" sz="2800" i="1" dirty="0">
                <a:solidFill>
                  <a:schemeClr val="bg1"/>
                </a:solidFill>
              </a:rPr>
              <a:t>Met de omgeving, voor de omgeving</a:t>
            </a:r>
          </a:p>
        </p:txBody>
      </p:sp>
    </p:spTree>
    <p:extLst>
      <p:ext uri="{BB962C8B-B14F-4D97-AF65-F5344CB8AC3E}">
        <p14:creationId xmlns:p14="http://schemas.microsoft.com/office/powerpoint/2010/main" val="22758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2884" y="399320"/>
            <a:ext cx="8146799" cy="1243513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Participatie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400" b="0" dirty="0" smtClean="0"/>
              <a:t>Ontwerpateliers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2" name="Tijdelijke aanduiding voor inhoud 1"/>
          <p:cNvSpPr txBox="1">
            <a:spLocks/>
          </p:cNvSpPr>
          <p:nvPr/>
        </p:nvSpPr>
        <p:spPr>
          <a:xfrm>
            <a:off x="722884" y="1642833"/>
            <a:ext cx="7820225" cy="4699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5600" indent="-355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355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5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55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Voor welke ontwerpopgaven? </a:t>
            </a:r>
          </a:p>
          <a:p>
            <a:pPr lvl="1"/>
            <a:r>
              <a:rPr lang="nl-NL" sz="2000" dirty="0" smtClean="0"/>
              <a:t>complex: allerlei functies, waarden en belangen lopen door elkaar;</a:t>
            </a:r>
          </a:p>
          <a:p>
            <a:pPr lvl="1"/>
            <a:r>
              <a:rPr lang="nl-NL" sz="2000" dirty="0" smtClean="0"/>
              <a:t>nog creativiteit en informatie nodig om verschillende oplossingsrichtingen te kunnen uitwerken en wegen</a:t>
            </a:r>
            <a:br>
              <a:rPr lang="nl-NL" sz="2000" dirty="0" smtClean="0"/>
            </a:br>
            <a:endParaRPr lang="nl-NL" sz="2000" dirty="0" smtClean="0"/>
          </a:p>
          <a:p>
            <a:pPr marL="0" indent="0">
              <a:buNone/>
            </a:pPr>
            <a:r>
              <a:rPr lang="nl-NL" dirty="0" smtClean="0"/>
              <a:t>Tenminste </a:t>
            </a:r>
            <a:r>
              <a:rPr lang="nl-NL" dirty="0"/>
              <a:t>2 ontwerp-ateliers:</a:t>
            </a:r>
          </a:p>
          <a:p>
            <a:pPr marL="819150" lvl="1" indent="-457200">
              <a:buFont typeface="+mj-lt"/>
              <a:buAutoNum type="arabicPeriod"/>
            </a:pPr>
            <a:r>
              <a:rPr lang="nl-NL" sz="2000" dirty="0" smtClean="0"/>
              <a:t>Tracé ter hoogte van kasteeltuinen </a:t>
            </a:r>
          </a:p>
          <a:p>
            <a:pPr marL="819150" lvl="1" indent="-457200">
              <a:buFont typeface="+mj-lt"/>
              <a:buAutoNum type="arabicPeriod"/>
            </a:pPr>
            <a:r>
              <a:rPr lang="nl-NL" sz="2000" dirty="0" smtClean="0"/>
              <a:t>Maasstraat </a:t>
            </a:r>
            <a:r>
              <a:rPr lang="nl-NL" sz="2000" dirty="0"/>
              <a:t>(+ eventueel Schans</a:t>
            </a:r>
            <a:r>
              <a:rPr lang="nl-NL" sz="2000" dirty="0" smtClean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nl-NL" sz="2000" dirty="0" smtClean="0"/>
              <a:t>Tracé ten noorden van Arcen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1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662536" y="1843229"/>
            <a:ext cx="6286904" cy="134223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Arcen </a:t>
            </a:r>
            <a:r>
              <a:rPr lang="nl-NL" sz="2400" dirty="0" smtClean="0">
                <a:solidFill>
                  <a:prstClr val="black"/>
                </a:solidFill>
              </a:rPr>
              <a:t>Zuid</a:t>
            </a: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662536" y="2514347"/>
            <a:ext cx="385537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Ontwerpopgave:</a:t>
            </a: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Ontwerpatelier met Limburgs </a:t>
            </a:r>
            <a:r>
              <a:rPr lang="nl-NL" dirty="0"/>
              <a:t>Landschap, </a:t>
            </a:r>
            <a:r>
              <a:rPr lang="nl-NL" dirty="0" smtClean="0"/>
              <a:t>Gemeente en Waterschap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Integrale oplossing beekherstel en ecologie; vistrap meenemen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Dwarsdoorsneden </a:t>
            </a:r>
            <a:r>
              <a:rPr lang="nl-NL" dirty="0"/>
              <a:t>om ruimtebeslag beter in beeld te krijgen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Rijksmonumenten </a:t>
            </a:r>
            <a:r>
              <a:rPr lang="nl-NL" dirty="0">
                <a:sym typeface="Wingdings" panose="05000000000000000000" pitchFamily="2" charset="2"/>
              </a:rPr>
              <a:t> consequenties en voorwaarden</a:t>
            </a:r>
          </a:p>
          <a:p>
            <a:endParaRPr lang="nl-NL" dirty="0">
              <a:sym typeface="Wingdings" panose="05000000000000000000" pitchFamily="2" charset="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30978" t="61692" r="4670" b="5915"/>
          <a:stretch/>
        </p:blipFill>
        <p:spPr bwMode="auto">
          <a:xfrm>
            <a:off x="4657504" y="807486"/>
            <a:ext cx="4180040" cy="484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62536" y="603954"/>
            <a:ext cx="648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Participatie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Ontwerpateliers</a:t>
            </a:r>
          </a:p>
        </p:txBody>
      </p:sp>
    </p:spTree>
    <p:extLst>
      <p:ext uri="{BB962C8B-B14F-4D97-AF65-F5344CB8AC3E}">
        <p14:creationId xmlns:p14="http://schemas.microsoft.com/office/powerpoint/2010/main" val="311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520867" y="1915069"/>
            <a:ext cx="6286904" cy="134223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Arcen Midden</a:t>
            </a: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470043" y="2586187"/>
            <a:ext cx="39525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Ontwerpopgave: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Ontwerpateliers </a:t>
            </a:r>
            <a:r>
              <a:rPr lang="nl-NL" dirty="0"/>
              <a:t>Maasstraat (en eventueel </a:t>
            </a:r>
            <a:r>
              <a:rPr lang="nl-NL" dirty="0" smtClean="0"/>
              <a:t>Schans, Raadhuisplein) 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Type kering van belang om VKA te kunnen kiezen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Vraagstuk </a:t>
            </a:r>
            <a:r>
              <a:rPr lang="nl-NL" dirty="0" smtClean="0"/>
              <a:t>betrouwbaarheid van sluiting </a:t>
            </a:r>
            <a:r>
              <a:rPr lang="nl-NL" dirty="0"/>
              <a:t>i.r.t. verschillende typen keringen 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Architectonische oplossingen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36830" t="48408" r="6708" b="31392"/>
          <a:stretch/>
        </p:blipFill>
        <p:spPr bwMode="auto">
          <a:xfrm>
            <a:off x="4615131" y="1734981"/>
            <a:ext cx="4361430" cy="364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08942" y="450761"/>
            <a:ext cx="78108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Participatie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Ontwerpateliers</a:t>
            </a:r>
          </a:p>
        </p:txBody>
      </p:sp>
    </p:spTree>
    <p:extLst>
      <p:ext uri="{BB962C8B-B14F-4D97-AF65-F5344CB8AC3E}">
        <p14:creationId xmlns:p14="http://schemas.microsoft.com/office/powerpoint/2010/main" val="21268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552269" y="1760523"/>
            <a:ext cx="6286904" cy="134223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 </a:t>
            </a:r>
            <a:r>
              <a:rPr lang="nl-NL" sz="2400" dirty="0">
                <a:solidFill>
                  <a:prstClr val="black"/>
                </a:solidFill>
              </a:rPr>
              <a:t>Arcen Noord </a:t>
            </a:r>
            <a:endParaRPr lang="nl-NL" sz="2400" dirty="0"/>
          </a:p>
        </p:txBody>
      </p:sp>
      <p:sp>
        <p:nvSpPr>
          <p:cNvPr id="2" name="Rechthoek 1"/>
          <p:cNvSpPr/>
          <p:nvPr/>
        </p:nvSpPr>
        <p:spPr>
          <a:xfrm>
            <a:off x="552269" y="2333685"/>
            <a:ext cx="40590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Ontwerpopgave: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Tracékeuze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Maatwerkbescherming ‘eiland van Hertog Jan’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t="7643" r="18001" b="47771"/>
          <a:stretch/>
        </p:blipFill>
        <p:spPr bwMode="auto">
          <a:xfrm>
            <a:off x="4611312" y="466561"/>
            <a:ext cx="4329422" cy="549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52269" y="466561"/>
            <a:ext cx="5719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Participatie</a:t>
            </a:r>
            <a:r>
              <a:rPr lang="nl-NL" sz="2800" dirty="0"/>
              <a:t/>
            </a:r>
            <a:br>
              <a:rPr lang="nl-NL" sz="2800" dirty="0"/>
            </a:br>
            <a:r>
              <a:rPr lang="nl-NL" sz="2400" dirty="0"/>
              <a:t>Ontwerpateliers</a:t>
            </a:r>
          </a:p>
        </p:txBody>
      </p:sp>
    </p:spTree>
    <p:extLst>
      <p:ext uri="{BB962C8B-B14F-4D97-AF65-F5344CB8AC3E}">
        <p14:creationId xmlns:p14="http://schemas.microsoft.com/office/powerpoint/2010/main" val="37794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0000" y="1470991"/>
            <a:ext cx="8146800" cy="448250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Signaleringswaarde en ondergrens</a:t>
            </a:r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is de norm bepaald?</a:t>
            </a:r>
            <a:br>
              <a:rPr lang="nl-NL" dirty="0" smtClean="0"/>
            </a:b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Categorieën waterkeringen</a:t>
            </a:r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Faalkansmechanisme “niet sluiten”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Kostenraming oplossingsrichtingen</a:t>
            </a:r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46799" cy="1050262"/>
          </a:xfrm>
        </p:spPr>
        <p:txBody>
          <a:bodyPr>
            <a:normAutofit/>
          </a:bodyPr>
          <a:lstStyle/>
          <a:p>
            <a:r>
              <a:rPr lang="nl-NL" sz="2800" dirty="0"/>
              <a:t>T</a:t>
            </a:r>
            <a:r>
              <a:rPr lang="nl-NL" sz="2800" dirty="0" smtClean="0"/>
              <a:t>echniek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49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Techniek</a:t>
            </a:r>
            <a:r>
              <a:rPr lang="nl-NL" sz="2400" b="0" dirty="0" smtClean="0"/>
              <a:t/>
            </a:r>
            <a:br>
              <a:rPr lang="nl-NL" sz="2400" b="0" dirty="0" smtClean="0"/>
            </a:br>
            <a:r>
              <a:rPr lang="nl-NL" sz="2400" b="0" dirty="0" smtClean="0"/>
              <a:t>Signaleringswaarde en Ondergrens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15</a:t>
            </a:fld>
            <a:endParaRPr lang="nl-NL" dirty="0"/>
          </a:p>
        </p:txBody>
      </p:sp>
      <p:pic>
        <p:nvPicPr>
          <p:cNvPr id="5" name="Tijdelijke aanduiding voor inhoud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315171" y="1475705"/>
            <a:ext cx="8524029" cy="4577366"/>
          </a:xfrm>
        </p:spPr>
      </p:pic>
      <p:pic>
        <p:nvPicPr>
          <p:cNvPr id="7" name="Tijdelijke aanduiding voor inhoud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8887" r="76544" b="61021"/>
          <a:stretch/>
        </p:blipFill>
        <p:spPr>
          <a:xfrm>
            <a:off x="1390649" y="2933700"/>
            <a:ext cx="1790701" cy="647700"/>
          </a:xfrm>
          <a:prstGeom prst="rect">
            <a:avLst/>
          </a:prstGeom>
        </p:spPr>
      </p:pic>
      <p:pic>
        <p:nvPicPr>
          <p:cNvPr id="8" name="Tijdelijke aanduiding voor inhoud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18887" r="76544" b="61021"/>
          <a:stretch/>
        </p:blipFill>
        <p:spPr>
          <a:xfrm>
            <a:off x="1381124" y="4791075"/>
            <a:ext cx="179070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349499"/>
            <a:ext cx="8146799" cy="1353139"/>
          </a:xfrm>
        </p:spPr>
        <p:txBody>
          <a:bodyPr/>
          <a:lstStyle/>
          <a:p>
            <a:r>
              <a:rPr lang="nl-NL" sz="2800" dirty="0" smtClean="0"/>
              <a:t>Techniek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400" b="0" dirty="0" smtClean="0"/>
              <a:t>Hoe is de norm bepaald?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16</a:t>
            </a:fld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1" y="1815579"/>
            <a:ext cx="1121128" cy="92772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9" t="12047" r="19525" b="9825"/>
          <a:stretch/>
        </p:blipFill>
        <p:spPr>
          <a:xfrm>
            <a:off x="1190625" y="1939503"/>
            <a:ext cx="772247" cy="803796"/>
          </a:xfrm>
          <a:prstGeom prst="rect">
            <a:avLst/>
          </a:prstGeom>
        </p:spPr>
      </p:pic>
      <p:sp>
        <p:nvSpPr>
          <p:cNvPr id="14" name="Tekstvak 13"/>
          <p:cNvSpPr txBox="1"/>
          <p:nvPr/>
        </p:nvSpPr>
        <p:spPr>
          <a:xfrm>
            <a:off x="2402728" y="1879736"/>
            <a:ext cx="6790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Beschermingsniveau berekend 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</a:t>
            </a:r>
            <a:r>
              <a:rPr lang="nl-NL" dirty="0" smtClean="0"/>
              <a:t>asisbescherming te bieden;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</a:t>
            </a:r>
            <a:r>
              <a:rPr lang="nl-NL" dirty="0" smtClean="0"/>
              <a:t>ebieden met hoge economische waarde extra te beschermen</a:t>
            </a:r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2457054" y="3431935"/>
            <a:ext cx="679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de HWBP project in Arcen betekent dit:</a:t>
            </a:r>
            <a:endParaRPr lang="nl-NL" dirty="0"/>
          </a:p>
        </p:txBody>
      </p:sp>
      <p:sp>
        <p:nvSpPr>
          <p:cNvPr id="40" name="PIJL-OMLAAG 39"/>
          <p:cNvSpPr/>
          <p:nvPr/>
        </p:nvSpPr>
        <p:spPr>
          <a:xfrm>
            <a:off x="4285854" y="3053031"/>
            <a:ext cx="781050" cy="289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2457054" y="3903495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Signaleringswaarde: 	1/300</a:t>
            </a:r>
            <a:r>
              <a:rPr lang="nl-NL" baseline="30000" dirty="0"/>
              <a:t>e</a:t>
            </a:r>
            <a:endParaRPr lang="nl-NL" dirty="0"/>
          </a:p>
          <a:p>
            <a:r>
              <a:rPr lang="nl-NL" dirty="0"/>
              <a:t>	Ondergrens:			1/100</a:t>
            </a:r>
            <a:r>
              <a:rPr lang="nl-NL" baseline="30000" dirty="0"/>
              <a:t>e</a:t>
            </a:r>
          </a:p>
          <a:p>
            <a:r>
              <a:rPr lang="nl-NL" dirty="0"/>
              <a:t> </a:t>
            </a:r>
            <a:endParaRPr lang="nl-NL" baseline="30000" dirty="0"/>
          </a:p>
          <a:p>
            <a:endParaRPr lang="nl-NL" baseline="30000" dirty="0"/>
          </a:p>
          <a:p>
            <a:endParaRPr lang="nl-NL" dirty="0" smtClean="0"/>
          </a:p>
          <a:p>
            <a:r>
              <a:rPr lang="nl-NL" dirty="0" smtClean="0"/>
              <a:t>Ontwerpen </a:t>
            </a:r>
            <a:r>
              <a:rPr lang="nl-NL" dirty="0"/>
              <a:t>op ondergrens over 50 of 100 jaar.</a:t>
            </a:r>
          </a:p>
        </p:txBody>
      </p:sp>
      <p:pic>
        <p:nvPicPr>
          <p:cNvPr id="27" name="Tijdelijke aanduiding voor inhoud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t="43362" r="87383" b="20817"/>
          <a:stretch/>
        </p:blipFill>
        <p:spPr>
          <a:xfrm>
            <a:off x="6024923" y="3835343"/>
            <a:ext cx="439884" cy="8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rc_mi" descr="Afbeeldingsresultaat voor vlotterkering">
            <a:hlinkClick r:id="rId3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725" r="34516" b="-725"/>
          <a:stretch/>
        </p:blipFill>
        <p:spPr bwMode="auto">
          <a:xfrm>
            <a:off x="5536097" y="3473796"/>
            <a:ext cx="3360591" cy="17095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0000" y="1431235"/>
            <a:ext cx="8146800" cy="4522261"/>
          </a:xfrm>
        </p:spPr>
        <p:txBody>
          <a:bodyPr>
            <a:normAutofit/>
          </a:bodyPr>
          <a:lstStyle/>
          <a:p>
            <a:r>
              <a:rPr lang="nl-NL" dirty="0" smtClean="0"/>
              <a:t>Permanente waterkeringen</a:t>
            </a:r>
          </a:p>
          <a:p>
            <a:pPr lvl="1"/>
            <a:r>
              <a:rPr lang="nl-NL" dirty="0" smtClean="0"/>
              <a:t>Zonder zichtbehoud</a:t>
            </a:r>
          </a:p>
          <a:p>
            <a:pPr lvl="1"/>
            <a:r>
              <a:rPr lang="nl-NL" dirty="0" smtClean="0"/>
              <a:t>Met zichtbehoud</a:t>
            </a:r>
          </a:p>
          <a:p>
            <a:pPr lvl="1"/>
            <a:endParaRPr lang="nl-NL" dirty="0" smtClean="0"/>
          </a:p>
          <a:p>
            <a:r>
              <a:rPr lang="nl-NL" dirty="0"/>
              <a:t>Niet permanent gesloten waterkeringen</a:t>
            </a:r>
          </a:p>
          <a:p>
            <a:pPr lvl="1"/>
            <a:r>
              <a:rPr lang="nl-NL" dirty="0"/>
              <a:t>Zelfsluitend</a:t>
            </a:r>
          </a:p>
          <a:p>
            <a:pPr lvl="1"/>
            <a:r>
              <a:rPr lang="nl-NL" dirty="0"/>
              <a:t>Niet-zelfsluitend</a:t>
            </a:r>
          </a:p>
          <a:p>
            <a:pPr lvl="2"/>
            <a:r>
              <a:rPr lang="nl-NL" dirty="0"/>
              <a:t>Permanent aanwezig op locatie</a:t>
            </a:r>
          </a:p>
          <a:p>
            <a:pPr lvl="2"/>
            <a:r>
              <a:rPr lang="nl-NL" dirty="0"/>
              <a:t>Niet permanent aanwezig op locatie</a:t>
            </a:r>
          </a:p>
          <a:p>
            <a:pPr marL="36195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361950" lvl="1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307178"/>
            <a:ext cx="8146799" cy="929194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Techniek</a:t>
            </a:r>
            <a:br>
              <a:rPr lang="nl-NL" sz="2800" dirty="0" smtClean="0"/>
            </a:br>
            <a:r>
              <a:rPr lang="nl-NL" sz="2400" b="0" dirty="0" smtClean="0"/>
              <a:t>Categorieën waterkeringen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9" name="Afbeelding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98" y="1130298"/>
            <a:ext cx="3043980" cy="196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39999"/>
            <a:ext cx="8146799" cy="118576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Techniek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400" b="0" dirty="0" smtClean="0"/>
              <a:t>Faalmechanisme “niet sluiten”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18</a:t>
            </a:fld>
            <a:endParaRPr lang="nl-NL" dirty="0"/>
          </a:p>
        </p:txBody>
      </p:sp>
      <p:graphicFrame>
        <p:nvGraphicFramePr>
          <p:cNvPr id="16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0811"/>
              </p:ext>
            </p:extLst>
          </p:nvPr>
        </p:nvGraphicFramePr>
        <p:xfrm>
          <a:off x="723900" y="1831340"/>
          <a:ext cx="54313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074"/>
                <a:gridCol w="3561292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Type waterkering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Faalmechanisme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Dijk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Overloop en golfoverslag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Opbarsten en piping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Macrostabiliteit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Beschadiging bekleding en erosie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Kunstwerk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Niet sluiten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Piping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Constructief falen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Ovaal 16"/>
          <p:cNvSpPr/>
          <p:nvPr/>
        </p:nvSpPr>
        <p:spPr>
          <a:xfrm>
            <a:off x="377824" y="3620296"/>
            <a:ext cx="5842000" cy="4445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97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0000" y="1431235"/>
            <a:ext cx="8032500" cy="4522261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46799" cy="1430468"/>
          </a:xfrm>
        </p:spPr>
        <p:txBody>
          <a:bodyPr>
            <a:normAutofit/>
          </a:bodyPr>
          <a:lstStyle/>
          <a:p>
            <a:r>
              <a:rPr lang="nl-NL" sz="2800" dirty="0" smtClean="0"/>
              <a:t>Techniek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400" b="0" dirty="0" smtClean="0"/>
              <a:t>Kostenvergelijk verschillende oplossingen</a:t>
            </a: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19</a:t>
            </a:fld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94984"/>
              </p:ext>
            </p:extLst>
          </p:nvPr>
        </p:nvGraphicFramePr>
        <p:xfrm>
          <a:off x="848544" y="2065164"/>
          <a:ext cx="7272808" cy="1760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177"/>
                <a:gridCol w="2871631"/>
              </a:tblGrid>
              <a:tr h="397226">
                <a:tc>
                  <a:txBody>
                    <a:bodyPr/>
                    <a:lstStyle/>
                    <a:p>
                      <a:r>
                        <a:rPr lang="nl-NL" dirty="0" smtClean="0"/>
                        <a:t>Type waterkering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Indicatie kosten</a:t>
                      </a:r>
                      <a:endParaRPr lang="nl-NL" dirty="0"/>
                    </a:p>
                  </a:txBody>
                  <a:tcPr/>
                </a:tc>
              </a:tr>
              <a:tr h="559059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Keermuur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Goedkoopste</a:t>
                      </a:r>
                    </a:p>
                    <a:p>
                      <a:r>
                        <a:rPr lang="nl-NL" sz="1600" dirty="0" smtClean="0"/>
                        <a:t>(referentie)</a:t>
                      </a:r>
                      <a:endParaRPr lang="nl-NL" sz="1600" dirty="0"/>
                    </a:p>
                  </a:txBody>
                  <a:tcPr/>
                </a:tc>
              </a:tr>
              <a:tr h="448508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Glazen</a:t>
                      </a:r>
                      <a:r>
                        <a:rPr lang="nl-NL" sz="1600" baseline="0" dirty="0" smtClean="0"/>
                        <a:t> kering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1,5 a 2x zo duur </a:t>
                      </a:r>
                      <a:endParaRPr lang="nl-NL" sz="1600" dirty="0"/>
                    </a:p>
                  </a:txBody>
                  <a:tcPr/>
                </a:tc>
              </a:tr>
              <a:tr h="323666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Niet</a:t>
                      </a:r>
                      <a:r>
                        <a:rPr lang="nl-NL" sz="1600" baseline="0" dirty="0" smtClean="0"/>
                        <a:t> permanent gesloten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&gt;</a:t>
                      </a:r>
                      <a:r>
                        <a:rPr lang="nl-NL" sz="1600" baseline="0" dirty="0" smtClean="0"/>
                        <a:t> 3x zo duur</a:t>
                      </a:r>
                      <a:endParaRPr lang="nl-NL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0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722884" y="1527716"/>
            <a:ext cx="8280439" cy="442577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nl-NL" dirty="0"/>
              <a:t>Waarom </a:t>
            </a:r>
            <a:r>
              <a:rPr lang="nl-NL" dirty="0" smtClean="0"/>
              <a:t>dijkversterking?</a:t>
            </a:r>
          </a:p>
          <a:p>
            <a:pPr marL="0" indent="0">
              <a:buNone/>
            </a:pPr>
            <a:endParaRPr lang="nl-NL" dirty="0" smtClean="0"/>
          </a:p>
          <a:p>
            <a:pPr marL="457200" indent="-457200">
              <a:buFont typeface="+mj-lt"/>
              <a:buAutoNum type="arabicParenR"/>
            </a:pPr>
            <a:r>
              <a:rPr lang="nl-NL" dirty="0"/>
              <a:t>Een brede blik voor een mooi en veilig Maasdal</a:t>
            </a:r>
            <a:r>
              <a:rPr lang="nl-NL" b="1" dirty="0" smtClean="0">
                <a:solidFill>
                  <a:srgbClr val="FF0000"/>
                </a:solidFill>
              </a:rPr>
              <a:t/>
            </a:r>
            <a:br>
              <a:rPr lang="nl-NL" b="1" dirty="0" smtClean="0">
                <a:solidFill>
                  <a:srgbClr val="FF0000"/>
                </a:solidFill>
              </a:rPr>
            </a:br>
            <a:endParaRPr lang="nl-NL" b="1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dirty="0" smtClean="0"/>
              <a:t>Proces en planning</a:t>
            </a:r>
            <a:br>
              <a:rPr lang="nl-NL" dirty="0" smtClean="0"/>
            </a:b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dirty="0" smtClean="0"/>
              <a:t>Participatie</a:t>
            </a:r>
            <a:br>
              <a:rPr lang="nl-NL" dirty="0" smtClean="0"/>
            </a:b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dirty="0" smtClean="0"/>
              <a:t>Toelichting techniek</a:t>
            </a:r>
            <a:br>
              <a:rPr lang="nl-NL" dirty="0" smtClean="0"/>
            </a:br>
            <a:endParaRPr lang="nl-NL" dirty="0"/>
          </a:p>
          <a:p>
            <a:pPr marL="457200" indent="-457200">
              <a:buFont typeface="+mj-lt"/>
              <a:buAutoNum type="arabicParenR"/>
            </a:pPr>
            <a:r>
              <a:rPr lang="nl-NL" dirty="0" smtClean="0"/>
              <a:t>Afronding</a:t>
            </a:r>
            <a:endParaRPr lang="nl-NL" dirty="0"/>
          </a:p>
          <a:p>
            <a:pPr marL="457200" indent="-457200">
              <a:buFont typeface="+mj-lt"/>
              <a:buAutoNum type="arabicParenR"/>
            </a:pPr>
            <a:endParaRPr lang="nl-NL" dirty="0"/>
          </a:p>
          <a:p>
            <a:pPr marL="0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arenR"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22884" y="399320"/>
            <a:ext cx="8146799" cy="697957"/>
          </a:xfrm>
        </p:spPr>
        <p:txBody>
          <a:bodyPr>
            <a:normAutofit/>
          </a:bodyPr>
          <a:lstStyle/>
          <a:p>
            <a:r>
              <a:rPr lang="nl-NL" sz="3600" dirty="0" smtClean="0"/>
              <a:t>Inhoud</a:t>
            </a:r>
            <a:endParaRPr lang="nl-NL" sz="3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87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Nu bezig met grondonderzoek, peilbuizen</a:t>
            </a:r>
          </a:p>
          <a:p>
            <a:r>
              <a:rPr lang="en-US" dirty="0" smtClean="0"/>
              <a:t>Binnenkort start ontwerpateliers</a:t>
            </a:r>
          </a:p>
          <a:p>
            <a:r>
              <a:rPr lang="en-US" dirty="0"/>
              <a:t>Verslagen zijn op website te lezen</a:t>
            </a:r>
          </a:p>
          <a:p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Afronding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-307490" y="4460694"/>
            <a:ext cx="5303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dirty="0"/>
          </a:p>
          <a:p>
            <a:pPr lvl="2"/>
            <a:r>
              <a:rPr lang="nl-NL" sz="2000" dirty="0">
                <a:hlinkClick r:id="rId2"/>
              </a:rPr>
              <a:t>dijkversterking@waterschaplimburg.nl</a:t>
            </a:r>
            <a:endParaRPr lang="nl-NL" sz="2000" dirty="0"/>
          </a:p>
          <a:p>
            <a:pPr lvl="2"/>
            <a:r>
              <a:rPr lang="nl-NL" sz="2000" dirty="0"/>
              <a:t>077 - 38 91 111</a:t>
            </a:r>
          </a:p>
        </p:txBody>
      </p:sp>
    </p:spTree>
    <p:extLst>
      <p:ext uri="{BB962C8B-B14F-4D97-AF65-F5344CB8AC3E}">
        <p14:creationId xmlns:p14="http://schemas.microsoft.com/office/powerpoint/2010/main" val="37448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2" y="1390918"/>
            <a:ext cx="7861092" cy="461020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39999"/>
            <a:ext cx="8146799" cy="2061533"/>
          </a:xfrm>
        </p:spPr>
        <p:txBody>
          <a:bodyPr>
            <a:normAutofit/>
          </a:bodyPr>
          <a:lstStyle/>
          <a:p>
            <a:r>
              <a:rPr lang="nl-NL" sz="2800" dirty="0"/>
              <a:t>Waarom </a:t>
            </a:r>
            <a:r>
              <a:rPr lang="nl-NL" sz="2800" dirty="0" smtClean="0"/>
              <a:t>dijkversterking?</a:t>
            </a:r>
            <a:r>
              <a:rPr lang="nl-NL" sz="2800" dirty="0"/>
              <a:t/>
            </a:r>
            <a:br>
              <a:rPr lang="nl-NL" sz="2800" dirty="0"/>
            </a:b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4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40000"/>
            <a:ext cx="8146799" cy="928994"/>
          </a:xfrm>
        </p:spPr>
        <p:txBody>
          <a:bodyPr/>
          <a:lstStyle/>
          <a:p>
            <a:r>
              <a:rPr lang="nl-NL" sz="2800" dirty="0" smtClean="0"/>
              <a:t>Opgave </a:t>
            </a:r>
            <a:br>
              <a:rPr lang="nl-NL" sz="2800" dirty="0" smtClean="0"/>
            </a:br>
            <a:endParaRPr lang="nl-NL" sz="24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209839"/>
            <a:ext cx="8791575" cy="2838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6" t="50000" r="43879" b="45217"/>
          <a:stretch/>
        </p:blipFill>
        <p:spPr bwMode="auto">
          <a:xfrm>
            <a:off x="3914774" y="4791031"/>
            <a:ext cx="1295401" cy="20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4" t="85235" r="34453" b="10067"/>
          <a:stretch/>
        </p:blipFill>
        <p:spPr bwMode="auto">
          <a:xfrm>
            <a:off x="3690938" y="5400675"/>
            <a:ext cx="140493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3655218" y="4686300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Nieuwe dijk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3667125" y="5338740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Oude dijk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09600" y="1533525"/>
            <a:ext cx="73237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gevolg van de nieuwe normering moet een ophoging plaats vinden</a:t>
            </a:r>
          </a:p>
          <a:p>
            <a:endParaRPr lang="nl-NL" dirty="0"/>
          </a:p>
          <a:p>
            <a:r>
              <a:rPr lang="nl-NL" dirty="0" smtClean="0"/>
              <a:t>Deze ophoging bestaat uit: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Achterstand vanuit de oude norm:	0,5 - 1,0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Klimaatverandering :				0,5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Onzekerheden:					0,2 - 0,6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Daarnaast ook een stuk breder.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686550" y="3100410"/>
            <a:ext cx="2228850" cy="19552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13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0000" y="539999"/>
            <a:ext cx="8423025" cy="1404001"/>
          </a:xfrm>
        </p:spPr>
        <p:txBody>
          <a:bodyPr>
            <a:normAutofit/>
          </a:bodyPr>
          <a:lstStyle/>
          <a:p>
            <a:r>
              <a:rPr lang="nl-NL" sz="2800" dirty="0" smtClean="0"/>
              <a:t>Een brede blik voor een mooi en veilig Maasdal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649538" y="1607538"/>
            <a:ext cx="4917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Wij werken aan dijken die goed kunnen worden ingepast in het landschap. Dit betekent: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Samenwerken met </a:t>
            </a:r>
            <a:r>
              <a:rPr lang="nl-NL" u="sng" dirty="0" smtClean="0"/>
              <a:t>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Ook </a:t>
            </a:r>
            <a:r>
              <a:rPr lang="nl-NL" u="sng" dirty="0" smtClean="0"/>
              <a:t>rivierverruimende maatregelen </a:t>
            </a:r>
            <a:r>
              <a:rPr lang="nl-NL" dirty="0" smtClean="0"/>
              <a:t>worden beschouwd.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Mogelijkheid van </a:t>
            </a:r>
            <a:r>
              <a:rPr lang="nl-NL" u="sng" dirty="0" smtClean="0"/>
              <a:t>innovatieve oplossingen</a:t>
            </a:r>
            <a:r>
              <a:rPr lang="nl-NL" dirty="0" smtClean="0"/>
              <a:t> bekijken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u="sng" dirty="0" smtClean="0"/>
              <a:t>Brede afweging </a:t>
            </a:r>
            <a:r>
              <a:rPr lang="nl-NL" dirty="0" smtClean="0"/>
              <a:t>bij uiteindelijke keuze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185356"/>
            <a:ext cx="3467100" cy="49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4850" y="399843"/>
            <a:ext cx="8312728" cy="634249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Proces en planning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" name="Rechthoek: afgeronde hoeken 1"/>
          <p:cNvSpPr/>
          <p:nvPr/>
        </p:nvSpPr>
        <p:spPr>
          <a:xfrm>
            <a:off x="521853" y="1295637"/>
            <a:ext cx="6031347" cy="1501755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3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000" b="1" dirty="0">
                <a:solidFill>
                  <a:schemeClr val="bg1"/>
                </a:solidFill>
              </a:rPr>
              <a:t>VERKENNINGSFASE – 2016/2017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Inventariseren, mogelijke oplossingsrichtingen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Start (veld)onderzoeken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tx1"/>
                </a:solidFill>
              </a:rPr>
              <a:t>Vaststellen voorkeursalternatief</a:t>
            </a:r>
          </a:p>
          <a:p>
            <a:endParaRPr lang="nl-NL" sz="2000" b="1" dirty="0">
              <a:solidFill>
                <a:schemeClr val="bg1"/>
              </a:solidFill>
            </a:endParaRPr>
          </a:p>
        </p:txBody>
      </p:sp>
      <p:sp>
        <p:nvSpPr>
          <p:cNvPr id="8" name="Rechthoek: afgeronde hoeken 7"/>
          <p:cNvSpPr/>
          <p:nvPr/>
        </p:nvSpPr>
        <p:spPr>
          <a:xfrm>
            <a:off x="556486" y="3036052"/>
            <a:ext cx="6026730" cy="1764090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3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000" b="1" dirty="0">
                <a:solidFill>
                  <a:schemeClr val="bg1"/>
                </a:solidFill>
              </a:rPr>
              <a:t>PLANUITWERKINGSFASE – 2017/2018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Uitwerken voorkeursalternatief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Procedure, zienswijze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Start grondverwerving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Start aanbesteding</a:t>
            </a:r>
          </a:p>
        </p:txBody>
      </p:sp>
      <p:sp>
        <p:nvSpPr>
          <p:cNvPr id="10" name="Rechthoek: afgeronde hoeken 9"/>
          <p:cNvSpPr/>
          <p:nvPr/>
        </p:nvSpPr>
        <p:spPr>
          <a:xfrm>
            <a:off x="556486" y="5054142"/>
            <a:ext cx="6031347" cy="541867"/>
          </a:xfrm>
          <a:prstGeom prst="roundRect">
            <a:avLst/>
          </a:prstGeom>
          <a:solidFill>
            <a:schemeClr val="accent1">
              <a:tint val="100000"/>
              <a:shade val="100000"/>
              <a:satMod val="130000"/>
              <a:alpha val="7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NL" sz="2000" b="1" dirty="0">
                <a:solidFill>
                  <a:schemeClr val="bg1"/>
                </a:solidFill>
              </a:rPr>
              <a:t>REALISATIEFASE – vanaf 2019</a:t>
            </a:r>
          </a:p>
        </p:txBody>
      </p:sp>
      <p:sp>
        <p:nvSpPr>
          <p:cNvPr id="5" name="PIJL-RECHTS 4"/>
          <p:cNvSpPr/>
          <p:nvPr/>
        </p:nvSpPr>
        <p:spPr>
          <a:xfrm rot="10800000">
            <a:off x="6342112" y="2052936"/>
            <a:ext cx="1393371" cy="195191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3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0000" y="1779552"/>
            <a:ext cx="8146800" cy="400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Wat wordt vastgesteld bij keuze voorkeursalternatief?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Tracé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Type waterkering</a:t>
            </a:r>
          </a:p>
          <a:p>
            <a:pPr lvl="1"/>
            <a:r>
              <a:rPr lang="nl-NL" dirty="0" smtClean="0"/>
              <a:t>Groene dijk</a:t>
            </a:r>
          </a:p>
          <a:p>
            <a:pPr lvl="1"/>
            <a:r>
              <a:rPr lang="nl-NL" dirty="0" smtClean="0"/>
              <a:t>Vaste keermuur</a:t>
            </a:r>
          </a:p>
          <a:p>
            <a:pPr lvl="1"/>
            <a:r>
              <a:rPr lang="nl-NL" dirty="0" smtClean="0"/>
              <a:t>Niet-permanent aanwezige constructie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Extra maatregelen (zoals voorlandverbetering e.d.)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40000" y="405553"/>
            <a:ext cx="8146799" cy="830819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nl-NL" sz="3000" dirty="0"/>
              <a:t>Proces en </a:t>
            </a:r>
            <a:r>
              <a:rPr lang="nl-NL" sz="3000" dirty="0" smtClean="0"/>
              <a:t>planning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nl-NL" sz="2600" b="0" dirty="0" smtClean="0">
                <a:latin typeface="+mn-lt"/>
                <a:ea typeface="+mn-ea"/>
                <a:cs typeface="+mn-cs"/>
              </a:rPr>
              <a:t>Voorkeursalternatief</a:t>
            </a:r>
            <a:endParaRPr lang="nl-NL" sz="2600" b="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5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40000" y="1364143"/>
            <a:ext cx="8146800" cy="4009496"/>
          </a:xfrm>
        </p:spPr>
        <p:txBody>
          <a:bodyPr>
            <a:normAutofit/>
          </a:bodyPr>
          <a:lstStyle/>
          <a:p>
            <a:endParaRPr lang="nl-NL" dirty="0"/>
          </a:p>
          <a:p>
            <a:r>
              <a:rPr lang="nl-NL" dirty="0"/>
              <a:t>Streven </a:t>
            </a:r>
            <a:r>
              <a:rPr lang="nl-NL" dirty="0" smtClean="0"/>
              <a:t>om (voor </a:t>
            </a:r>
            <a:r>
              <a:rPr lang="nl-NL" dirty="0"/>
              <a:t>een aantal </a:t>
            </a:r>
            <a:r>
              <a:rPr lang="nl-NL" dirty="0" smtClean="0"/>
              <a:t>dijktrajecten) het voorkeursalternatief gereed te hebben voor </a:t>
            </a:r>
            <a:r>
              <a:rPr lang="nl-NL" dirty="0"/>
              <a:t>de </a:t>
            </a:r>
            <a:r>
              <a:rPr lang="nl-NL" dirty="0" smtClean="0"/>
              <a:t>zomer</a:t>
            </a:r>
            <a:endParaRPr lang="nl-NL" dirty="0"/>
          </a:p>
          <a:p>
            <a:r>
              <a:rPr lang="nl-NL" dirty="0"/>
              <a:t>Besluitvorming door de stuurgroep na de zomer</a:t>
            </a:r>
          </a:p>
          <a:p>
            <a:r>
              <a:rPr lang="nl-NL" dirty="0"/>
              <a:t>Indien nodig ontwerpwerkzaamheden na de zomer</a:t>
            </a:r>
          </a:p>
          <a:p>
            <a:r>
              <a:rPr lang="nl-NL" dirty="0"/>
              <a:t>Complexiteit bepaalt tempo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540000" y="428497"/>
            <a:ext cx="8146799" cy="124575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nl-NL" sz="2800" dirty="0" smtClean="0">
                <a:latin typeface="+mn-lt"/>
                <a:ea typeface="+mn-ea"/>
                <a:cs typeface="+mn-cs"/>
              </a:rPr>
              <a:t>Proces en planning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nl-NL" sz="2400" b="0" dirty="0" smtClean="0">
                <a:latin typeface="+mn-lt"/>
                <a:ea typeface="+mn-ea"/>
                <a:cs typeface="+mn-cs"/>
              </a:rPr>
              <a:t>Planning</a:t>
            </a:r>
            <a:endParaRPr lang="nl-NL" sz="2400" b="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Pijl: rechts 2"/>
          <p:cNvSpPr/>
          <p:nvPr/>
        </p:nvSpPr>
        <p:spPr>
          <a:xfrm>
            <a:off x="734035" y="4482790"/>
            <a:ext cx="3347311" cy="30108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87712" y="1254034"/>
            <a:ext cx="7820225" cy="4699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Samen met de omgeving:</a:t>
            </a:r>
          </a:p>
          <a:p>
            <a:pPr>
              <a:buFontTx/>
              <a:buChar char="-"/>
            </a:pPr>
            <a:r>
              <a:rPr lang="nl-NL" sz="1800" dirty="0"/>
              <a:t>informatieavonden</a:t>
            </a:r>
          </a:p>
          <a:p>
            <a:pPr>
              <a:buFontTx/>
              <a:buChar char="-"/>
            </a:pPr>
            <a:r>
              <a:rPr lang="nl-NL" sz="1800" dirty="0"/>
              <a:t>omgevingswerkgroepen</a:t>
            </a:r>
          </a:p>
          <a:p>
            <a:pPr>
              <a:buFontTx/>
              <a:buChar char="-"/>
            </a:pPr>
            <a:r>
              <a:rPr lang="nl-NL" sz="1800" dirty="0"/>
              <a:t>ontwerp-ateliers </a:t>
            </a:r>
          </a:p>
          <a:p>
            <a:pPr>
              <a:buFontTx/>
              <a:buChar char="-"/>
            </a:pPr>
            <a:r>
              <a:rPr lang="nl-NL" sz="1800" dirty="0"/>
              <a:t>ad hoc bijeenkomsten of bezoek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87712" y="383437"/>
            <a:ext cx="8146799" cy="697957"/>
          </a:xfrm>
        </p:spPr>
        <p:txBody>
          <a:bodyPr>
            <a:normAutofit/>
          </a:bodyPr>
          <a:lstStyle/>
          <a:p>
            <a:r>
              <a:rPr lang="nl-NL" sz="2800" dirty="0" smtClean="0"/>
              <a:t>Participatie</a:t>
            </a:r>
            <a:endParaRPr lang="nl-NL" sz="2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01795-F0B0-8C4B-BBC0-EAE379847CA2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253" y="2175955"/>
            <a:ext cx="5982789" cy="3810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3633485" y="3896786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ad hoc </a:t>
            </a:r>
          </a:p>
        </p:txBody>
      </p:sp>
    </p:spTree>
    <p:extLst>
      <p:ext uri="{BB962C8B-B14F-4D97-AF65-F5344CB8AC3E}">
        <p14:creationId xmlns:p14="http://schemas.microsoft.com/office/powerpoint/2010/main" val="34758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schap Limburg">
  <a:themeElements>
    <a:clrScheme name="Waterschap Limburg">
      <a:dk1>
        <a:sysClr val="windowText" lastClr="000000"/>
      </a:dk1>
      <a:lt1>
        <a:sysClr val="window" lastClr="FFFFFF"/>
      </a:lt1>
      <a:dk2>
        <a:srgbClr val="00A9C1"/>
      </a:dk2>
      <a:lt2>
        <a:srgbClr val="E6F6F9"/>
      </a:lt2>
      <a:accent1>
        <a:srgbClr val="008C9D"/>
      </a:accent1>
      <a:accent2>
        <a:srgbClr val="00A9C1"/>
      </a:accent2>
      <a:accent3>
        <a:srgbClr val="D14D18"/>
      </a:accent3>
      <a:accent4>
        <a:srgbClr val="2D9741"/>
      </a:accent4>
      <a:accent5>
        <a:srgbClr val="AF1774"/>
      </a:accent5>
      <a:accent6>
        <a:srgbClr val="D7B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5B8E9632C174FBC14A0963F006745" ma:contentTypeVersion="37" ma:contentTypeDescription="Create a new document." ma:contentTypeScope="" ma:versionID="1b2fb614d776ef02ea19cec7bf7cb91f">
  <xsd:schema xmlns:xsd="http://www.w3.org/2001/XMLSchema" xmlns:xs="http://www.w3.org/2001/XMLSchema" xmlns:p="http://schemas.microsoft.com/office/2006/metadata/properties" xmlns:ns1="http://schemas.microsoft.com/sharepoint/v3" xmlns:ns2="be8d4cc9-bdf5-4cf3-aa3e-af9e147f1665" xmlns:ns3="6ad97452-afb4-4afe-abfe-e292590e0d96" targetNamespace="http://schemas.microsoft.com/office/2006/metadata/properties" ma:root="true" ma:fieldsID="1320e4501d80607c341ae59c1a7d3925" ns1:_="" ns2:_="" ns3:_="">
    <xsd:import namespace="http://schemas.microsoft.com/sharepoint/v3"/>
    <xsd:import namespace="be8d4cc9-bdf5-4cf3-aa3e-af9e147f1665"/>
    <xsd:import namespace="6ad97452-afb4-4afe-abfe-e292590e0d96"/>
    <xsd:element name="properties">
      <xsd:complexType>
        <xsd:sequence>
          <xsd:element name="documentManagement">
            <xsd:complexType>
              <xsd:all>
                <xsd:element ref="ns2:doel"/>
                <xsd:element ref="ns2:Werkspoor" minOccurs="0"/>
                <xsd:element ref="ns2:Type_x0020_Product"/>
                <xsd:element ref="ns2:Locatie" minOccurs="0"/>
                <xsd:element ref="ns1:AverageRating" minOccurs="0"/>
                <xsd:element ref="ns1:RatingCount" minOccurs="0"/>
                <xsd:element ref="ns2:Folder_x0020_Path" minOccurs="0"/>
                <xsd:element ref="ns2:Werkactiviteit_x0020__x0028_automatisch_x0029_" minOccurs="0"/>
                <xsd:element ref="ns2:Document_x0020_vrijgegeven" minOccurs="0"/>
                <xsd:element ref="ns2:versie_x0020_nummer_x0020__x0028_behorend_x0020_bij_x0020_vrijgave_x0029_" minOccurs="0"/>
                <xsd:element ref="ns3:SharedWithUsers" minOccurs="0"/>
                <xsd:element ref="ns3:SharedWithDetails" minOccurs="0"/>
                <xsd:element ref="ns3:TaxCatchAll" minOccurs="0"/>
                <xsd:element ref="ns1:RatedBy" minOccurs="0"/>
                <xsd:element ref="ns1:Ratings" minOccurs="0"/>
                <xsd:element ref="ns1:LikedBy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6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7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0" nillable="true" ma:displayName="User ratings" ma:description="User ratings for the item" ma:hidden="true" ma:internalName="Ratings">
      <xsd:simpleType>
        <xsd:restriction base="dms:Note"/>
      </xsd:simpleType>
    </xsd:element>
    <xsd:element name="LikedBy" ma:index="21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cc9-bdf5-4cf3-aa3e-af9e147f1665" elementFormDefault="qualified">
    <xsd:import namespace="http://schemas.microsoft.com/office/2006/documentManagement/types"/>
    <xsd:import namespace="http://schemas.microsoft.com/office/infopath/2007/PartnerControls"/>
    <xsd:element name="doel" ma:index="2" ma:displayName="productcatagorien" ma:default="0 (intern)" ma:format="Dropdown" ma:indexed="true" ma:internalName="doel">
      <xsd:simpleType>
        <xsd:restriction base="dms:Choice">
          <xsd:enumeration value="0 (intern)"/>
          <xsd:enumeration value="1"/>
          <xsd:enumeration value="2"/>
          <xsd:enumeration value="3"/>
          <xsd:enumeration value="4"/>
        </xsd:restriction>
      </xsd:simpleType>
    </xsd:element>
    <xsd:element name="Werkspoor" ma:index="3" nillable="true" ma:displayName="Werkspoor" ma:internalName="Werkspoor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B: Projectbeheersing"/>
                    <xsd:enumeration value="IO: Integraal Ontwerp"/>
                    <xsd:enumeration value="PP: Planproducten"/>
                    <xsd:enumeration value="OM: Omgevingsmanagement"/>
                    <xsd:enumeration value="CB: Conditionering Basisinformatie"/>
                    <xsd:enumeration value="PG: Programma Governance"/>
                    <xsd:enumeration value="CR: Contract en Realisatie"/>
                    <xsd:enumeration value="H&amp;F: Huisstijl &amp; Formats"/>
                    <xsd:enumeration value="I: Instructie"/>
                  </xsd:restriction>
                </xsd:simpleType>
              </xsd:element>
            </xsd:sequence>
          </xsd:extension>
        </xsd:complexContent>
      </xsd:complexType>
    </xsd:element>
    <xsd:element name="Type_x0020_Product" ma:index="4" ma:displayName="Type Product" ma:format="RadioButtons" ma:indexed="true" ma:internalName="Type_x0020_Product">
      <xsd:simpleType>
        <xsd:restriction base="dms:Choice">
          <xsd:enumeration value="Al Actiepunten en besluitenlijst."/>
          <xsd:enumeration value="Br Brief"/>
          <xsd:enumeration value="Cf Commentaarformulier."/>
          <xsd:enumeration value="Fo Format/huisstijl."/>
          <xsd:enumeration value="Fo Foto"/>
          <xsd:enumeration value="Fs Factsheet."/>
          <xsd:enumeration value="Gi Gis bestand."/>
          <xsd:enumeration value="I Instructie."/>
          <xsd:enumeration value="Me Memo."/>
          <xsd:enumeration value="Ov Overzicht."/>
          <xsd:enumeration value="Pl Planning."/>
          <xsd:enumeration value="Ps Presentatie."/>
          <xsd:enumeration value="Pt Producttoetsformulier."/>
          <xsd:enumeration value="Rp Rapport."/>
          <xsd:enumeration value="Te Tekening."/>
          <xsd:enumeration value="Ka Kaarten."/>
          <xsd:enumeration value="Vf Verificatieformulier."/>
          <xsd:enumeration value="Vs Verslag."/>
          <xsd:enumeration value="Wz Wijziging."/>
        </xsd:restriction>
      </xsd:simpleType>
    </xsd:element>
    <xsd:element name="Locatie" ma:index="5" nillable="true" ma:displayName="Dijkring" ma:default="Algemeen" ma:internalName="Locati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gemeen"/>
                    <xsd:enumeration value="DR57 Nieuw Bergen"/>
                    <xsd:enumeration value="DR60 Well"/>
                    <xsd:enumeration value="DR65 Arcen"/>
                    <xsd:enumeration value="DR68 Steyl-Maashoek"/>
                    <xsd:enumeration value="DR68 Venlo-Velden"/>
                    <xsd:enumeration value="DR69 Blerick-Groot Boller"/>
                    <xsd:enumeration value="DR69 Blerick Gieterij"/>
                    <xsd:enumeration value="DR70 Baarlo"/>
                    <xsd:enumeration value="DR71 Belfeld"/>
                    <xsd:enumeration value="DR72 Kessel"/>
                    <xsd:enumeration value="DR73 Beesel"/>
                    <xsd:enumeration value="DR75 Buggenum"/>
                    <xsd:enumeration value="DR78 Heel"/>
                    <xsd:enumeration value="DR79 Thorn-Wessem"/>
                  </xsd:restriction>
                </xsd:simpleType>
              </xsd:element>
            </xsd:sequence>
          </xsd:extension>
        </xsd:complexContent>
      </xsd:complexType>
    </xsd:element>
    <xsd:element name="Folder_x0020_Path" ma:index="8" nillable="true" ma:displayName="Werkspoor code" ma:indexed="true" ma:internalName="Folder_x0020_Path">
      <xsd:simpleType>
        <xsd:restriction base="dms:Text">
          <xsd:maxLength value="255"/>
        </xsd:restriction>
      </xsd:simpleType>
    </xsd:element>
    <xsd:element name="Werkactiviteit_x0020__x0028_automatisch_x0029_" ma:index="9" nillable="true" ma:displayName="Werkactiviteit" ma:indexed="true" ma:internalName="Werkactiviteit_x0020__x0028_automatisch_x0029_">
      <xsd:simpleType>
        <xsd:restriction base="dms:Text">
          <xsd:maxLength value="255"/>
        </xsd:restriction>
      </xsd:simpleType>
    </xsd:element>
    <xsd:element name="Document_x0020_vrijgegeven" ma:index="10" nillable="true" ma:displayName="Document vrijgegeven" ma:format="RadioButtons" ma:internalName="Document_x0020_vrijgegeven">
      <xsd:simpleType>
        <xsd:restriction base="dms:Choice">
          <xsd:enumeration value="-"/>
          <xsd:enumeration value="A"/>
          <xsd:enumeration value="B"/>
          <xsd:enumeration value="C"/>
          <xsd:enumeration value="D"/>
          <xsd:enumeration value="E"/>
          <xsd:enumeration value="F"/>
          <xsd:enumeration value="G"/>
          <xsd:enumeration value="H"/>
          <xsd:enumeration value="I"/>
          <xsd:enumeration value="J"/>
          <xsd:enumeration value="K"/>
          <xsd:enumeration value="L"/>
          <xsd:enumeration value="M"/>
          <xsd:enumeration value="N"/>
          <xsd:enumeration value="O"/>
          <xsd:enumeration value="P"/>
          <xsd:enumeration value="Q"/>
          <xsd:enumeration value="R"/>
          <xsd:enumeration value="S"/>
          <xsd:enumeration value="T"/>
          <xsd:enumeration value="U"/>
          <xsd:enumeration value="V"/>
          <xsd:enumeration value="W"/>
          <xsd:enumeration value="X"/>
          <xsd:enumeration value="Y"/>
          <xsd:enumeration value="Z"/>
        </xsd:restriction>
      </xsd:simpleType>
    </xsd:element>
    <xsd:element name="versie_x0020_nummer_x0020__x0028_behorend_x0020_bij_x0020_vrijgave_x0029_" ma:index="11" nillable="true" ma:displayName="versie nummer (behorend bij vrijgave)" ma:decimals="1" ma:internalName="versie_x0020_nummer_x0020__x0028_behorend_x0020_bij_x0020_vrijgave_x0029_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7452-afb4-4afe-abfe-e292590e0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description="" ma:hidden="true" ma:list="{d3d32166-d2f5-41c5-b0cb-4d66da0d2e09}" ma:internalName="TaxCatchAll" ma:showField="CatchAllData" ma:web="6ad97452-afb4-4afe-abfe-e292590e0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SharedByUser" ma:index="2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ersie_x0020_nummer_x0020__x0028_behorend_x0020_bij_x0020_vrijgave_x0029_ xmlns="be8d4cc9-bdf5-4cf3-aa3e-af9e147f1665" xsi:nil="true"/>
    <Ratings xmlns="http://schemas.microsoft.com/sharepoint/v3" xsi:nil="true"/>
    <Werkspoor xmlns="be8d4cc9-bdf5-4cf3-aa3e-af9e147f1665">
      <Value>OM: Omgevingsmanagement</Value>
    </Werkspoor>
    <Type_x0020_Product xmlns="be8d4cc9-bdf5-4cf3-aa3e-af9e147f1665">Ps Presentatie.</Type_x0020_Product>
    <Document_x0020_vrijgegeven xmlns="be8d4cc9-bdf5-4cf3-aa3e-af9e147f1665">-</Document_x0020_vrijgegeven>
    <doel xmlns="be8d4cc9-bdf5-4cf3-aa3e-af9e147f1665">0 (intern)</doel>
    <LikedBy xmlns="http://schemas.microsoft.com/sharepoint/v3">
      <UserInfo>
        <DisplayName/>
        <AccountId xsi:nil="true"/>
        <AccountType/>
      </UserInfo>
    </LikedBy>
    <Folder_x0020_Path xmlns="be8d4cc9-bdf5-4cf3-aa3e-af9e147f1665">OM</Folder_x0020_Path>
    <Werkactiviteit_x0020__x0028_automatisch_x0029_ xmlns="be8d4cc9-bdf5-4cf3-aa3e-af9e147f1665">01 Management OM</Werkactiviteit_x0020__x0028_automatisch_x0029_>
    <Locatie xmlns="be8d4cc9-bdf5-4cf3-aa3e-af9e147f1665">
      <Value>Algemeen</Value>
    </Locatie>
    <TaxCatchAll xmlns="6ad97452-afb4-4afe-abfe-e292590e0d96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F7B57988-B7C1-4418-9E62-EA53C1438D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8d4cc9-bdf5-4cf3-aa3e-af9e147f1665"/>
    <ds:schemaRef ds:uri="6ad97452-afb4-4afe-abfe-e292590e0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5A09A1-2C00-4671-91CD-101DF0A6FF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A9DB74-4918-4D5C-A177-918249FC8DF6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6ad97452-afb4-4afe-abfe-e292590e0d96"/>
    <ds:schemaRef ds:uri="be8d4cc9-bdf5-4cf3-aa3e-af9e147f1665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Waterschap Limburg 2</Template>
  <TotalTime>420</TotalTime>
  <Words>508</Words>
  <Application>Microsoft Office PowerPoint</Application>
  <PresentationFormat>Diavoorstelling (4:3)</PresentationFormat>
  <Paragraphs>208</Paragraphs>
  <Slides>20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Waterschap Limburg</vt:lpstr>
      <vt:lpstr> Dijkversterking Arcen</vt:lpstr>
      <vt:lpstr>Inhoud</vt:lpstr>
      <vt:lpstr>Waarom dijkversterking? </vt:lpstr>
      <vt:lpstr>Opgave  </vt:lpstr>
      <vt:lpstr>Een brede blik voor een mooi en veilig Maasdal</vt:lpstr>
      <vt:lpstr>Proces en planning</vt:lpstr>
      <vt:lpstr>PowerPoint-presentatie</vt:lpstr>
      <vt:lpstr>PowerPoint-presentatie</vt:lpstr>
      <vt:lpstr>Participatie</vt:lpstr>
      <vt:lpstr>Participatie Ontwerpateliers</vt:lpstr>
      <vt:lpstr> Arcen Zuid</vt:lpstr>
      <vt:lpstr> Arcen Midden</vt:lpstr>
      <vt:lpstr> Arcen Noord </vt:lpstr>
      <vt:lpstr>Techniek</vt:lpstr>
      <vt:lpstr>Techniek Signaleringswaarde en Ondergrens</vt:lpstr>
      <vt:lpstr>Techniek Hoe is de norm bepaald?</vt:lpstr>
      <vt:lpstr>Techniek Categorieën waterkeringen</vt:lpstr>
      <vt:lpstr>Techniek Faalmechanisme “niet sluiten”</vt:lpstr>
      <vt:lpstr>Techniek Kostenvergelijk verschillende oplossingen</vt:lpstr>
      <vt:lpstr>Afronding</vt:lpstr>
    </vt:vector>
  </TitlesOfParts>
  <Company>Zuiderlicht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Kemps S.K.P. (Sandra);Adriaan kerkhof</dc:creator>
  <cp:lastModifiedBy>Cecile van den Kroonenberg</cp:lastModifiedBy>
  <cp:revision>451</cp:revision>
  <cp:lastPrinted>2017-04-19T14:32:15Z</cp:lastPrinted>
  <dcterms:created xsi:type="dcterms:W3CDTF">2017-01-18T08:26:41Z</dcterms:created>
  <dcterms:modified xsi:type="dcterms:W3CDTF">2017-05-17T15:52:05Z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0x0101006125B8E9632C174FBC14A0963F006745</vt:lpwstr>
  </property>
</Properties>
</file>