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3"/>
  </p:notesMasterIdLst>
  <p:sldIdLst>
    <p:sldId id="256" r:id="rId2"/>
    <p:sldId id="265" r:id="rId3"/>
    <p:sldId id="261" r:id="rId4"/>
    <p:sldId id="258" r:id="rId5"/>
    <p:sldId id="257" r:id="rId6"/>
    <p:sldId id="264" r:id="rId7"/>
    <p:sldId id="263" r:id="rId8"/>
    <p:sldId id="262" r:id="rId9"/>
    <p:sldId id="269" r:id="rId10"/>
    <p:sldId id="259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1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FFD33F4-6E36-45EC-8A11-6D83E8EB3AA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33F4-6E36-45EC-8A11-6D83E8EB3AA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2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zes van de 13 dijkringen in Venlo</a:t>
            </a:r>
          </a:p>
          <a:p>
            <a:r>
              <a:rPr lang="nl-NL" dirty="0" smtClean="0"/>
              <a:t>(de 14</a:t>
            </a:r>
            <a:r>
              <a:rPr lang="nl-NL" baseline="30000" dirty="0" smtClean="0"/>
              <a:t>e</a:t>
            </a:r>
            <a:r>
              <a:rPr lang="nl-NL" dirty="0" smtClean="0"/>
              <a:t> is Gieterijweg, ook Venlo,</a:t>
            </a:r>
            <a:r>
              <a:rPr lang="nl-NL" baseline="0" dirty="0" smtClean="0"/>
              <a:t> maar die gaat binnenkort in uitvoering)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33F4-6E36-45EC-8A11-6D83E8EB3AA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6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33F4-6E36-45EC-8A11-6D83E8EB3AA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42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Waterschap is verantwoordelijk</a:t>
            </a:r>
            <a:r>
              <a:rPr lang="nl-NL" baseline="0" dirty="0" smtClean="0"/>
              <a:t> voor proces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33F4-6E36-45EC-8A11-6D83E8EB3AA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95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zes van de 13 dijkringen in Venlo</a:t>
            </a:r>
          </a:p>
          <a:p>
            <a:r>
              <a:rPr lang="nl-NL" dirty="0" smtClean="0"/>
              <a:t>(de 14</a:t>
            </a:r>
            <a:r>
              <a:rPr lang="nl-NL" baseline="30000" dirty="0" smtClean="0"/>
              <a:t>e</a:t>
            </a:r>
            <a:r>
              <a:rPr lang="nl-NL" dirty="0" smtClean="0"/>
              <a:t> is Gieterijweg, ook Venlo,</a:t>
            </a:r>
            <a:r>
              <a:rPr lang="nl-NL" baseline="0" dirty="0" smtClean="0"/>
              <a:t> maar die gaat binnenkort in uitvoering)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33F4-6E36-45EC-8A11-6D83E8EB3AA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6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2159000"/>
            <a:ext cx="7197725" cy="215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678363"/>
            <a:ext cx="7197725" cy="10795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B80F6B-A088-4A34-8270-924D585B577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437E8-8E1F-4468-95A4-93F9BCA2D4A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0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689600" y="358775"/>
            <a:ext cx="1776413" cy="5734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5178425" cy="5734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7BFCD-522D-4AF7-B816-3F7C97847EF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CC08-7C0B-4559-AEFE-FC1B3C2CC34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15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FD15-4999-4AB8-A20F-8A5A4DBECC4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8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8775" y="1978025"/>
            <a:ext cx="3476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800" y="1978025"/>
            <a:ext cx="34782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F890-3E15-47F8-AB48-92824D5A332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0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6858-977D-482E-AF67-EBD1339E84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2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44C6-1823-4276-9F43-19377F48DA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8132E-691D-4939-9548-E2E67767680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B527-6A58-4994-A102-4E86BE6607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9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626F-8889-48DA-8A0E-83C6F04F1EC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71072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978025"/>
            <a:ext cx="71072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272F3D5C-4217-4A4C-89A8-73D3ECFEAA9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&lt;"/>
        <a:defRPr kumimoji="1" sz="2800">
          <a:solidFill>
            <a:srgbClr val="302E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4"/>
        <a:defRPr kumimoji="1" sz="2600">
          <a:solidFill>
            <a:srgbClr val="302E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8"/>
        <a:defRPr kumimoji="1" sz="2400">
          <a:solidFill>
            <a:srgbClr val="302E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:"/>
        <a:defRPr kumimoji="1" sz="2200">
          <a:solidFill>
            <a:srgbClr val="302E6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61448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27984" y="259190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Gemeente Venlo en dijkversterking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Onbeschermde gebieden?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978024"/>
            <a:ext cx="8099425" cy="4403303"/>
          </a:xfrm>
        </p:spPr>
        <p:txBody>
          <a:bodyPr/>
          <a:lstStyle/>
          <a:p>
            <a:r>
              <a:rPr lang="nl-NL" dirty="0" smtClean="0"/>
              <a:t>Kaart laat gefragmenteerd beeld zien</a:t>
            </a:r>
          </a:p>
          <a:p>
            <a:r>
              <a:rPr lang="nl-NL" dirty="0" smtClean="0"/>
              <a:t>Door nieuwe norm ontstaan er wellicht leemtes in bescherming</a:t>
            </a:r>
          </a:p>
          <a:p>
            <a:r>
              <a:rPr lang="nl-NL" dirty="0" smtClean="0"/>
              <a:t>En ontstaat nieuw buitendijks gebied</a:t>
            </a:r>
          </a:p>
          <a:p>
            <a:r>
              <a:rPr lang="nl-NL" dirty="0" smtClean="0"/>
              <a:t>Hiervoor wordt door hogere overheden naar gemeente gekeken: rampenbestrijding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in beeld brengen waar dit speelt, samen oppakken met rijk en provincie (</a:t>
            </a:r>
            <a:r>
              <a:rPr lang="nl-NL" dirty="0" smtClean="0"/>
              <a:t>Deltaprogramma)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132E-691D-4939-9548-E2E677676801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755"/>
            <a:ext cx="9144000" cy="461448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491880" y="170080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Bedankt  voor uw aandacht!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615608" y="4351248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1"/>
                </a:solidFill>
              </a:rPr>
              <a:t>Christine Jansen</a:t>
            </a:r>
          </a:p>
          <a:p>
            <a:pPr algn="r"/>
            <a:r>
              <a:rPr lang="nl-NL" u="sng" dirty="0" smtClean="0">
                <a:solidFill>
                  <a:schemeClr val="bg1"/>
                </a:solidFill>
              </a:rPr>
              <a:t>c.jansen@venlo.nl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</a:rPr>
              <a:t>0773596484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Historie hoogwaterveiligheid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484784"/>
            <a:ext cx="7107238" cy="4114800"/>
          </a:xfrm>
        </p:spPr>
        <p:txBody>
          <a:bodyPr/>
          <a:lstStyle/>
          <a:p>
            <a:r>
              <a:rPr lang="nl-NL" dirty="0"/>
              <a:t>1994-1995: Commissie Boertien</a:t>
            </a:r>
          </a:p>
          <a:p>
            <a:r>
              <a:rPr lang="nl-NL" dirty="0" smtClean="0"/>
              <a:t>1995/1996</a:t>
            </a:r>
            <a:r>
              <a:rPr lang="nl-NL" dirty="0"/>
              <a:t>: Aanleg Maaskades</a:t>
            </a:r>
          </a:p>
          <a:p>
            <a:r>
              <a:rPr lang="nl-NL" dirty="0" smtClean="0"/>
              <a:t>1995</a:t>
            </a:r>
            <a:r>
              <a:rPr lang="nl-NL" dirty="0"/>
              <a:t>: Maaswerken</a:t>
            </a:r>
          </a:p>
          <a:p>
            <a:r>
              <a:rPr lang="nl-NL" dirty="0" smtClean="0"/>
              <a:t>2005</a:t>
            </a:r>
            <a:r>
              <a:rPr lang="nl-NL" dirty="0"/>
              <a:t>: Maaskades in de wet</a:t>
            </a:r>
          </a:p>
          <a:p>
            <a:r>
              <a:rPr lang="nl-NL" b="1" dirty="0" smtClean="0"/>
              <a:t>2010</a:t>
            </a:r>
            <a:r>
              <a:rPr lang="nl-NL" b="1" dirty="0"/>
              <a:t>: Waterkeringen afgekeurd</a:t>
            </a:r>
          </a:p>
          <a:p>
            <a:r>
              <a:rPr lang="nl-NL" dirty="0" smtClean="0"/>
              <a:t>2017</a:t>
            </a:r>
            <a:r>
              <a:rPr lang="nl-NL" dirty="0"/>
              <a:t>: Vaststellen nieuwe norm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2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al 42"/>
          <p:cNvSpPr/>
          <p:nvPr/>
        </p:nvSpPr>
        <p:spPr bwMode="auto">
          <a:xfrm rot="1477818">
            <a:off x="5763986" y="4863807"/>
            <a:ext cx="336988" cy="87211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grpSp>
        <p:nvGrpSpPr>
          <p:cNvPr id="10" name="Groep 9"/>
          <p:cNvGrpSpPr>
            <a:grpSpLocks noChangeAspect="1"/>
          </p:cNvGrpSpPr>
          <p:nvPr/>
        </p:nvGrpSpPr>
        <p:grpSpPr>
          <a:xfrm>
            <a:off x="3400309" y="554334"/>
            <a:ext cx="3569656" cy="5857934"/>
            <a:chOff x="2376488" y="1347788"/>
            <a:chExt cx="1808027" cy="2967037"/>
          </a:xfrm>
        </p:grpSpPr>
        <p:sp>
          <p:nvSpPr>
            <p:cNvPr id="21" name="Ovaal 20"/>
            <p:cNvSpPr/>
            <p:nvPr/>
          </p:nvSpPr>
          <p:spPr bwMode="auto">
            <a:xfrm rot="15137779">
              <a:off x="3878312" y="3075788"/>
              <a:ext cx="170684" cy="44172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al 23"/>
            <p:cNvSpPr/>
            <p:nvPr/>
          </p:nvSpPr>
          <p:spPr bwMode="auto">
            <a:xfrm rot="19296514">
              <a:off x="3511245" y="2162079"/>
              <a:ext cx="188901" cy="44172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Vrije vorm 5"/>
            <p:cNvSpPr/>
            <p:nvPr/>
          </p:nvSpPr>
          <p:spPr bwMode="auto">
            <a:xfrm>
              <a:off x="2376488" y="1347788"/>
              <a:ext cx="1581150" cy="2967037"/>
            </a:xfrm>
            <a:custGeom>
              <a:avLst/>
              <a:gdLst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85900 w 1581150"/>
                <a:gd name="connsiteY50" fmla="*/ 1876425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52550 w 1581150"/>
                <a:gd name="connsiteY65" fmla="*/ 2481262 h 2967037"/>
                <a:gd name="connsiteX66" fmla="*/ 1381125 w 1581150"/>
                <a:gd name="connsiteY66" fmla="*/ 2476500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85900 w 1581150"/>
                <a:gd name="connsiteY50" fmla="*/ 1876425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52550 w 1581150"/>
                <a:gd name="connsiteY65" fmla="*/ 2481262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85900 w 1581150"/>
                <a:gd name="connsiteY50" fmla="*/ 1876425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95425 w 1581150"/>
                <a:gd name="connsiteY50" fmla="*/ 1874044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71562 w 1581150"/>
                <a:gd name="connsiteY27" fmla="*/ 1092993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95425 w 1581150"/>
                <a:gd name="connsiteY50" fmla="*/ 1874044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1919 w 1581150"/>
                <a:gd name="connsiteY2" fmla="*/ 73818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71562 w 1581150"/>
                <a:gd name="connsiteY27" fmla="*/ 1092993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95425 w 1581150"/>
                <a:gd name="connsiteY50" fmla="*/ 1874044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1919 w 1581150"/>
                <a:gd name="connsiteY2" fmla="*/ 73818 h 2967037"/>
                <a:gd name="connsiteX3" fmla="*/ 121443 w 1581150"/>
                <a:gd name="connsiteY3" fmla="*/ 83343 h 2967037"/>
                <a:gd name="connsiteX4" fmla="*/ 214312 w 1581150"/>
                <a:gd name="connsiteY4" fmla="*/ 66675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21443 w 1581150"/>
                <a:gd name="connsiteY3" fmla="*/ 83343 h 2967037"/>
                <a:gd name="connsiteX4" fmla="*/ 214312 w 1581150"/>
                <a:gd name="connsiteY4" fmla="*/ 66675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14312 w 1581150"/>
                <a:gd name="connsiteY4" fmla="*/ 66675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21456 w 1581150"/>
                <a:gd name="connsiteY4" fmla="*/ 69056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21456 w 1581150"/>
                <a:gd name="connsiteY4" fmla="*/ 69056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26256 w 1581150"/>
                <a:gd name="connsiteY9" fmla="*/ 192880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21456 w 1581150"/>
                <a:gd name="connsiteY4" fmla="*/ 69056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26256 w 1581150"/>
                <a:gd name="connsiteY9" fmla="*/ 192880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14387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81150" h="2967037">
                  <a:moveTo>
                    <a:pt x="0" y="0"/>
                  </a:moveTo>
                  <a:lnTo>
                    <a:pt x="42862" y="38100"/>
                  </a:lnTo>
                  <a:lnTo>
                    <a:pt x="102394" y="83343"/>
                  </a:lnTo>
                  <a:cubicBezTo>
                    <a:pt x="105569" y="82549"/>
                    <a:pt x="146843" y="86519"/>
                    <a:pt x="150018" y="85725"/>
                  </a:cubicBezTo>
                  <a:lnTo>
                    <a:pt x="221456" y="69056"/>
                  </a:lnTo>
                  <a:lnTo>
                    <a:pt x="319087" y="52387"/>
                  </a:lnTo>
                  <a:lnTo>
                    <a:pt x="395287" y="33337"/>
                  </a:lnTo>
                  <a:lnTo>
                    <a:pt x="476250" y="47625"/>
                  </a:lnTo>
                  <a:lnTo>
                    <a:pt x="519112" y="114300"/>
                  </a:lnTo>
                  <a:lnTo>
                    <a:pt x="526256" y="192880"/>
                  </a:lnTo>
                  <a:lnTo>
                    <a:pt x="547687" y="238125"/>
                  </a:lnTo>
                  <a:lnTo>
                    <a:pt x="600075" y="266700"/>
                  </a:lnTo>
                  <a:lnTo>
                    <a:pt x="657225" y="271462"/>
                  </a:lnTo>
                  <a:lnTo>
                    <a:pt x="714375" y="276225"/>
                  </a:lnTo>
                  <a:lnTo>
                    <a:pt x="781050" y="323850"/>
                  </a:lnTo>
                  <a:lnTo>
                    <a:pt x="790575" y="361950"/>
                  </a:lnTo>
                  <a:lnTo>
                    <a:pt x="804862" y="438150"/>
                  </a:lnTo>
                  <a:lnTo>
                    <a:pt x="814387" y="495300"/>
                  </a:lnTo>
                  <a:lnTo>
                    <a:pt x="819150" y="619125"/>
                  </a:lnTo>
                  <a:lnTo>
                    <a:pt x="852487" y="681037"/>
                  </a:lnTo>
                  <a:lnTo>
                    <a:pt x="909637" y="728662"/>
                  </a:lnTo>
                  <a:lnTo>
                    <a:pt x="981075" y="771525"/>
                  </a:lnTo>
                  <a:lnTo>
                    <a:pt x="1019175" y="819150"/>
                  </a:lnTo>
                  <a:lnTo>
                    <a:pt x="1033462" y="890587"/>
                  </a:lnTo>
                  <a:lnTo>
                    <a:pt x="1033462" y="938212"/>
                  </a:lnTo>
                  <a:lnTo>
                    <a:pt x="1047750" y="976312"/>
                  </a:lnTo>
                  <a:lnTo>
                    <a:pt x="1090612" y="1009650"/>
                  </a:lnTo>
                  <a:lnTo>
                    <a:pt x="1100137" y="1038225"/>
                  </a:lnTo>
                  <a:lnTo>
                    <a:pt x="1071562" y="1092993"/>
                  </a:lnTo>
                  <a:lnTo>
                    <a:pt x="1085850" y="1143000"/>
                  </a:lnTo>
                  <a:lnTo>
                    <a:pt x="1114425" y="1171575"/>
                  </a:lnTo>
                  <a:lnTo>
                    <a:pt x="1152525" y="1171575"/>
                  </a:lnTo>
                  <a:lnTo>
                    <a:pt x="1185862" y="1209675"/>
                  </a:lnTo>
                  <a:lnTo>
                    <a:pt x="1228725" y="1228725"/>
                  </a:lnTo>
                  <a:lnTo>
                    <a:pt x="1281112" y="1228725"/>
                  </a:lnTo>
                  <a:lnTo>
                    <a:pt x="1319212" y="1223962"/>
                  </a:lnTo>
                  <a:lnTo>
                    <a:pt x="1343025" y="1238250"/>
                  </a:lnTo>
                  <a:lnTo>
                    <a:pt x="1352550" y="1276350"/>
                  </a:lnTo>
                  <a:lnTo>
                    <a:pt x="1376362" y="1328737"/>
                  </a:lnTo>
                  <a:lnTo>
                    <a:pt x="1433512" y="1366837"/>
                  </a:lnTo>
                  <a:lnTo>
                    <a:pt x="1476375" y="1409700"/>
                  </a:lnTo>
                  <a:lnTo>
                    <a:pt x="1528762" y="1433512"/>
                  </a:lnTo>
                  <a:lnTo>
                    <a:pt x="1543050" y="1476375"/>
                  </a:lnTo>
                  <a:lnTo>
                    <a:pt x="1543050" y="1543050"/>
                  </a:lnTo>
                  <a:lnTo>
                    <a:pt x="1543050" y="1543050"/>
                  </a:lnTo>
                  <a:lnTo>
                    <a:pt x="1547812" y="1590675"/>
                  </a:lnTo>
                  <a:lnTo>
                    <a:pt x="1581150" y="1652587"/>
                  </a:lnTo>
                  <a:lnTo>
                    <a:pt x="1581150" y="1652587"/>
                  </a:lnTo>
                  <a:lnTo>
                    <a:pt x="1566862" y="1719262"/>
                  </a:lnTo>
                  <a:lnTo>
                    <a:pt x="1519237" y="1766887"/>
                  </a:lnTo>
                  <a:lnTo>
                    <a:pt x="1495425" y="1819275"/>
                  </a:lnTo>
                  <a:lnTo>
                    <a:pt x="1495425" y="1874044"/>
                  </a:lnTo>
                  <a:lnTo>
                    <a:pt x="1509712" y="1909762"/>
                  </a:lnTo>
                  <a:lnTo>
                    <a:pt x="1509712" y="1933575"/>
                  </a:lnTo>
                  <a:lnTo>
                    <a:pt x="1509712" y="1933575"/>
                  </a:lnTo>
                  <a:lnTo>
                    <a:pt x="1481137" y="2009775"/>
                  </a:lnTo>
                  <a:lnTo>
                    <a:pt x="1490662" y="2071687"/>
                  </a:lnTo>
                  <a:lnTo>
                    <a:pt x="1509712" y="2114550"/>
                  </a:lnTo>
                  <a:lnTo>
                    <a:pt x="1519237" y="2138362"/>
                  </a:lnTo>
                  <a:lnTo>
                    <a:pt x="1538287" y="2190750"/>
                  </a:lnTo>
                  <a:lnTo>
                    <a:pt x="1528762" y="2233612"/>
                  </a:lnTo>
                  <a:lnTo>
                    <a:pt x="1495425" y="2266950"/>
                  </a:lnTo>
                  <a:lnTo>
                    <a:pt x="1443037" y="2338387"/>
                  </a:lnTo>
                  <a:lnTo>
                    <a:pt x="1371600" y="2400300"/>
                  </a:lnTo>
                  <a:lnTo>
                    <a:pt x="1362075" y="2419350"/>
                  </a:lnTo>
                  <a:lnTo>
                    <a:pt x="1376362" y="2443162"/>
                  </a:lnTo>
                  <a:lnTo>
                    <a:pt x="1378744" y="2474118"/>
                  </a:lnTo>
                  <a:lnTo>
                    <a:pt x="1364457" y="2490787"/>
                  </a:lnTo>
                  <a:lnTo>
                    <a:pt x="1338262" y="2533650"/>
                  </a:lnTo>
                  <a:lnTo>
                    <a:pt x="1319212" y="2576512"/>
                  </a:lnTo>
                  <a:lnTo>
                    <a:pt x="1266825" y="2633662"/>
                  </a:lnTo>
                  <a:lnTo>
                    <a:pt x="1204912" y="2657475"/>
                  </a:lnTo>
                  <a:lnTo>
                    <a:pt x="1143000" y="2695575"/>
                  </a:lnTo>
                  <a:lnTo>
                    <a:pt x="1109662" y="2738437"/>
                  </a:lnTo>
                  <a:lnTo>
                    <a:pt x="1071562" y="2781300"/>
                  </a:lnTo>
                  <a:lnTo>
                    <a:pt x="1057275" y="2819400"/>
                  </a:lnTo>
                  <a:lnTo>
                    <a:pt x="1009650" y="2819400"/>
                  </a:lnTo>
                  <a:lnTo>
                    <a:pt x="985837" y="2843212"/>
                  </a:lnTo>
                  <a:lnTo>
                    <a:pt x="976312" y="2867025"/>
                  </a:lnTo>
                  <a:lnTo>
                    <a:pt x="976312" y="2867025"/>
                  </a:lnTo>
                  <a:lnTo>
                    <a:pt x="1000125" y="2919412"/>
                  </a:lnTo>
                  <a:lnTo>
                    <a:pt x="976312" y="2952750"/>
                  </a:lnTo>
                  <a:lnTo>
                    <a:pt x="971550" y="296703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al 6"/>
            <p:cNvSpPr/>
            <p:nvPr/>
          </p:nvSpPr>
          <p:spPr bwMode="auto">
            <a:xfrm rot="19271656">
              <a:off x="2910664" y="1630159"/>
              <a:ext cx="191911" cy="36004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al 7"/>
            <p:cNvSpPr/>
            <p:nvPr/>
          </p:nvSpPr>
          <p:spPr bwMode="auto">
            <a:xfrm rot="1184132">
              <a:off x="3197605" y="1545434"/>
              <a:ext cx="288032" cy="191266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al 13"/>
            <p:cNvSpPr/>
            <p:nvPr/>
          </p:nvSpPr>
          <p:spPr bwMode="auto">
            <a:xfrm rot="3727726">
              <a:off x="3803174" y="2646148"/>
              <a:ext cx="293224" cy="108297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al 14"/>
            <p:cNvSpPr/>
            <p:nvPr/>
          </p:nvSpPr>
          <p:spPr bwMode="auto">
            <a:xfrm rot="16200000">
              <a:off x="3727828" y="3238742"/>
              <a:ext cx="541372" cy="131187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al 16"/>
            <p:cNvSpPr/>
            <p:nvPr/>
          </p:nvSpPr>
          <p:spPr bwMode="auto">
            <a:xfrm rot="7259738">
              <a:off x="3500516" y="3686728"/>
              <a:ext cx="333809" cy="129331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al 17"/>
            <p:cNvSpPr/>
            <p:nvPr/>
          </p:nvSpPr>
          <p:spPr bwMode="auto">
            <a:xfrm rot="3232811">
              <a:off x="3498005" y="2367380"/>
              <a:ext cx="241076" cy="126932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al 11"/>
            <p:cNvSpPr/>
            <p:nvPr/>
          </p:nvSpPr>
          <p:spPr bwMode="auto">
            <a:xfrm rot="313492">
              <a:off x="3762333" y="3220042"/>
              <a:ext cx="414549" cy="38813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al 8"/>
            <p:cNvSpPr/>
            <p:nvPr/>
          </p:nvSpPr>
          <p:spPr bwMode="auto">
            <a:xfrm rot="19767617">
              <a:off x="3387060" y="1907990"/>
              <a:ext cx="140820" cy="24895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302E6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474769" y="2712742"/>
            <a:ext cx="3323335" cy="2015942"/>
            <a:chOff x="474769" y="2712742"/>
            <a:chExt cx="3323335" cy="2015942"/>
          </a:xfrm>
        </p:grpSpPr>
        <p:sp>
          <p:nvSpPr>
            <p:cNvPr id="19" name="Ovaal 18"/>
            <p:cNvSpPr/>
            <p:nvPr/>
          </p:nvSpPr>
          <p:spPr bwMode="auto">
            <a:xfrm rot="313492">
              <a:off x="588714" y="2742250"/>
              <a:ext cx="354764" cy="365297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1258626" y="2712742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K</a:t>
              </a:r>
              <a:r>
                <a:rPr lang="nl-NL" sz="2000" dirty="0" smtClean="0"/>
                <a:t>oplopers</a:t>
              </a:r>
              <a:endParaRPr lang="nl-NL" sz="2000" dirty="0"/>
            </a:p>
          </p:txBody>
        </p:sp>
        <p:sp>
          <p:nvSpPr>
            <p:cNvPr id="25" name="Ovaal 24"/>
            <p:cNvSpPr/>
            <p:nvPr/>
          </p:nvSpPr>
          <p:spPr bwMode="auto">
            <a:xfrm rot="307586">
              <a:off x="474769" y="3291532"/>
              <a:ext cx="494789" cy="205802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1235074" y="3194378"/>
              <a:ext cx="2066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Systeemwerking</a:t>
              </a: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1269694" y="3678160"/>
              <a:ext cx="18678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Dijkversterking</a:t>
              </a:r>
            </a:p>
          </p:txBody>
        </p:sp>
        <p:sp>
          <p:nvSpPr>
            <p:cNvPr id="30" name="Ovaal 29"/>
            <p:cNvSpPr/>
            <p:nvPr/>
          </p:nvSpPr>
          <p:spPr bwMode="auto">
            <a:xfrm rot="19296514">
              <a:off x="687715" y="4023293"/>
              <a:ext cx="234182" cy="705391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1258626" y="4149080"/>
              <a:ext cx="2539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G</a:t>
              </a:r>
              <a:r>
                <a:rPr lang="nl-NL" sz="2000" dirty="0" smtClean="0"/>
                <a:t>ebiedsontwikkeling</a:t>
              </a:r>
            </a:p>
          </p:txBody>
        </p:sp>
      </p:grpSp>
      <p:sp>
        <p:nvSpPr>
          <p:cNvPr id="33" name="Ovaal 32"/>
          <p:cNvSpPr/>
          <p:nvPr/>
        </p:nvSpPr>
        <p:spPr bwMode="auto">
          <a:xfrm rot="19767617">
            <a:off x="5867613" y="2401024"/>
            <a:ext cx="278026" cy="491529"/>
          </a:xfrm>
          <a:prstGeom prst="ellipse">
            <a:avLst/>
          </a:prstGeom>
          <a:noFill/>
          <a:ln w="28575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4" name="Ovaal 33"/>
          <p:cNvSpPr/>
          <p:nvPr/>
        </p:nvSpPr>
        <p:spPr bwMode="auto">
          <a:xfrm rot="19767617">
            <a:off x="6564640" y="3023466"/>
            <a:ext cx="278026" cy="491529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5" name="Ovaal 34"/>
          <p:cNvSpPr/>
          <p:nvPr/>
        </p:nvSpPr>
        <p:spPr bwMode="auto">
          <a:xfrm rot="21407068">
            <a:off x="6615556" y="3855258"/>
            <a:ext cx="278026" cy="982307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6" name="Ovaal 35"/>
          <p:cNvSpPr/>
          <p:nvPr/>
        </p:nvSpPr>
        <p:spPr bwMode="auto">
          <a:xfrm rot="16539885">
            <a:off x="6105129" y="4408008"/>
            <a:ext cx="278026" cy="406399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7" name="Ovaal 36"/>
          <p:cNvSpPr/>
          <p:nvPr/>
        </p:nvSpPr>
        <p:spPr bwMode="auto">
          <a:xfrm rot="1789273">
            <a:off x="5607010" y="6037736"/>
            <a:ext cx="219718" cy="386562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8" name="Ovaal 37"/>
          <p:cNvSpPr/>
          <p:nvPr/>
        </p:nvSpPr>
        <p:spPr bwMode="auto">
          <a:xfrm rot="1789273">
            <a:off x="5971461" y="5636641"/>
            <a:ext cx="157133" cy="295862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9" name="Ovaal 38"/>
          <p:cNvSpPr/>
          <p:nvPr/>
        </p:nvSpPr>
        <p:spPr bwMode="auto">
          <a:xfrm rot="1789273">
            <a:off x="6237754" y="5108988"/>
            <a:ext cx="204873" cy="382637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0" name="Ovaal 39"/>
          <p:cNvSpPr/>
          <p:nvPr/>
        </p:nvSpPr>
        <p:spPr bwMode="auto">
          <a:xfrm rot="1789273">
            <a:off x="5352128" y="5657229"/>
            <a:ext cx="154908" cy="335139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1" name="Ovaal 40"/>
          <p:cNvSpPr/>
          <p:nvPr/>
        </p:nvSpPr>
        <p:spPr bwMode="auto">
          <a:xfrm rot="1789273">
            <a:off x="5713748" y="4877105"/>
            <a:ext cx="278026" cy="611482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2" name="Ovaal 41"/>
          <p:cNvSpPr/>
          <p:nvPr/>
        </p:nvSpPr>
        <p:spPr bwMode="auto">
          <a:xfrm rot="19767617">
            <a:off x="596013" y="3581546"/>
            <a:ext cx="252299" cy="49152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22163" y="859630"/>
            <a:ext cx="298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opgaven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3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62" y="980728"/>
            <a:ext cx="7107238" cy="1008063"/>
          </a:xfrm>
        </p:spPr>
        <p:txBody>
          <a:bodyPr/>
          <a:lstStyle/>
          <a:p>
            <a:r>
              <a:rPr lang="nl-NL" dirty="0" smtClean="0"/>
              <a:t>Het omgevingsproces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3207" y="2362200"/>
            <a:ext cx="8605713" cy="4114800"/>
          </a:xfrm>
        </p:spPr>
        <p:txBody>
          <a:bodyPr/>
          <a:lstStyle/>
          <a:p>
            <a:r>
              <a:rPr lang="nl-NL" dirty="0" smtClean="0"/>
              <a:t>Deelname (bewoners en gemeente) aan omgevingsproces Waterschap</a:t>
            </a:r>
          </a:p>
          <a:p>
            <a:r>
              <a:rPr lang="nl-NL" dirty="0" smtClean="0"/>
              <a:t>Overleg dorpsraden – gemeente</a:t>
            </a:r>
          </a:p>
          <a:p>
            <a:r>
              <a:rPr lang="nl-NL" dirty="0" smtClean="0"/>
              <a:t>Gemeente in </a:t>
            </a:r>
            <a:r>
              <a:rPr lang="nl-NL" dirty="0"/>
              <a:t>projectgroep</a:t>
            </a:r>
            <a:endParaRPr lang="nl-NL" dirty="0" smtClean="0"/>
          </a:p>
          <a:p>
            <a:r>
              <a:rPr lang="nl-NL" dirty="0" smtClean="0"/>
              <a:t>Gemeente in Stuurgroep Noordelijke Maasvallei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6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920" cy="1008063"/>
          </a:xfrm>
        </p:spPr>
        <p:txBody>
          <a:bodyPr/>
          <a:lstStyle/>
          <a:p>
            <a:r>
              <a:rPr lang="nl-NL" dirty="0" smtClean="0"/>
              <a:t>Rol van de gemeente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0003" y="2348880"/>
            <a:ext cx="8245673" cy="3124157"/>
          </a:xfrm>
        </p:spPr>
        <p:txBody>
          <a:bodyPr/>
          <a:lstStyle/>
          <a:p>
            <a:r>
              <a:rPr lang="nl-NL" dirty="0" smtClean="0"/>
              <a:t>Bewaken van het gemeentelijk belang </a:t>
            </a:r>
          </a:p>
          <a:p>
            <a:r>
              <a:rPr lang="nl-NL" dirty="0" smtClean="0"/>
              <a:t>Behartigen van de belangen van de burger</a:t>
            </a:r>
          </a:p>
          <a:p>
            <a:r>
              <a:rPr lang="nl-NL" dirty="0" smtClean="0"/>
              <a:t>Vaststellen bestemmingsplannen</a:t>
            </a:r>
          </a:p>
          <a:p>
            <a:r>
              <a:rPr lang="nl-NL" dirty="0" smtClean="0"/>
              <a:t>Verlenen van vergunningen</a:t>
            </a:r>
          </a:p>
          <a:p>
            <a:r>
              <a:rPr lang="nl-NL" dirty="0"/>
              <a:t>Belanghebbende als eigenaar van gronden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9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107238" cy="1008063"/>
          </a:xfrm>
        </p:spPr>
        <p:txBody>
          <a:bodyPr/>
          <a:lstStyle/>
          <a:p>
            <a:r>
              <a:rPr lang="nl-NL" dirty="0" smtClean="0"/>
              <a:t>Overleg met dorpsraden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590800"/>
            <a:ext cx="7107238" cy="4114800"/>
          </a:xfrm>
        </p:spPr>
        <p:txBody>
          <a:bodyPr/>
          <a:lstStyle/>
          <a:p>
            <a:r>
              <a:rPr lang="nl-NL" dirty="0" smtClean="0"/>
              <a:t>Vinger aan de pols</a:t>
            </a:r>
            <a:endParaRPr lang="nl-NL" dirty="0"/>
          </a:p>
          <a:p>
            <a:r>
              <a:rPr lang="nl-NL" dirty="0" smtClean="0"/>
              <a:t>Bewaken zorgvuldigheid proces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1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792" y="969962"/>
            <a:ext cx="7107238" cy="1008063"/>
          </a:xfrm>
        </p:spPr>
        <p:txBody>
          <a:bodyPr/>
          <a:lstStyle/>
          <a:p>
            <a:r>
              <a:rPr lang="nl-NL" dirty="0" smtClean="0"/>
              <a:t>Projectgroep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Gemeente draait mee in projectgroep, voor zes dijkringen in de gemeente</a:t>
            </a:r>
          </a:p>
          <a:p>
            <a:r>
              <a:rPr lang="nl-NL" dirty="0" smtClean="0"/>
              <a:t>Meegenomen worden in de onderzoeken en kennisontwikkeling</a:t>
            </a:r>
          </a:p>
          <a:p>
            <a:r>
              <a:rPr lang="nl-NL" dirty="0" smtClean="0"/>
              <a:t>Meedenken in oplossingsrichtingen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1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5537"/>
            <a:ext cx="8533706" cy="1008063"/>
          </a:xfrm>
        </p:spPr>
        <p:txBody>
          <a:bodyPr/>
          <a:lstStyle/>
          <a:p>
            <a:r>
              <a:rPr lang="nl-NL" dirty="0" smtClean="0"/>
              <a:t>Stuurgroep Noordelijke Maasvallei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133600"/>
            <a:ext cx="7107238" cy="4114800"/>
          </a:xfrm>
        </p:spPr>
        <p:txBody>
          <a:bodyPr/>
          <a:lstStyle/>
          <a:p>
            <a:r>
              <a:rPr lang="nl-NL" dirty="0" smtClean="0"/>
              <a:t>Wethouders betrokken gemeenten</a:t>
            </a:r>
          </a:p>
          <a:p>
            <a:r>
              <a:rPr lang="nl-NL" dirty="0" smtClean="0"/>
              <a:t>Provincie</a:t>
            </a:r>
          </a:p>
          <a:p>
            <a:r>
              <a:rPr lang="nl-NL" dirty="0" smtClean="0"/>
              <a:t>Waterschap</a:t>
            </a:r>
          </a:p>
          <a:p>
            <a:r>
              <a:rPr lang="nl-NL" dirty="0"/>
              <a:t>M</a:t>
            </a:r>
            <a:r>
              <a:rPr lang="nl-NL" dirty="0" smtClean="0"/>
              <a:t>inisterie </a:t>
            </a:r>
          </a:p>
          <a:p>
            <a:r>
              <a:rPr lang="nl-NL" dirty="0" smtClean="0"/>
              <a:t>Rijkswaterstaat </a:t>
            </a:r>
          </a:p>
          <a:p>
            <a:pPr marL="0" indent="0">
              <a:buNone/>
            </a:pPr>
            <a:r>
              <a:rPr lang="nl-NL" dirty="0" smtClean="0"/>
              <a:t>   besluiten </a:t>
            </a:r>
            <a:r>
              <a:rPr lang="nl-NL" dirty="0"/>
              <a:t>over </a:t>
            </a:r>
            <a:r>
              <a:rPr lang="nl-NL" dirty="0" smtClean="0"/>
              <a:t>voorkeursalternatief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Waterschap eindverantwoordelijk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PIJL-RECHTS 4"/>
          <p:cNvSpPr/>
          <p:nvPr/>
        </p:nvSpPr>
        <p:spPr bwMode="auto">
          <a:xfrm>
            <a:off x="107504" y="5589240"/>
            <a:ext cx="1512168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al 42"/>
          <p:cNvSpPr/>
          <p:nvPr/>
        </p:nvSpPr>
        <p:spPr bwMode="auto">
          <a:xfrm rot="1477818">
            <a:off x="5763986" y="4863807"/>
            <a:ext cx="336988" cy="87211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grpSp>
        <p:nvGrpSpPr>
          <p:cNvPr id="10" name="Groep 9"/>
          <p:cNvGrpSpPr>
            <a:grpSpLocks noChangeAspect="1"/>
          </p:cNvGrpSpPr>
          <p:nvPr/>
        </p:nvGrpSpPr>
        <p:grpSpPr>
          <a:xfrm>
            <a:off x="3400309" y="554334"/>
            <a:ext cx="3569656" cy="5857934"/>
            <a:chOff x="2376488" y="1347788"/>
            <a:chExt cx="1808027" cy="2967037"/>
          </a:xfrm>
        </p:grpSpPr>
        <p:sp>
          <p:nvSpPr>
            <p:cNvPr id="21" name="Ovaal 20"/>
            <p:cNvSpPr/>
            <p:nvPr/>
          </p:nvSpPr>
          <p:spPr bwMode="auto">
            <a:xfrm rot="15137779">
              <a:off x="3878312" y="3075788"/>
              <a:ext cx="170684" cy="44172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al 23"/>
            <p:cNvSpPr/>
            <p:nvPr/>
          </p:nvSpPr>
          <p:spPr bwMode="auto">
            <a:xfrm rot="19296514">
              <a:off x="3511245" y="2162079"/>
              <a:ext cx="188901" cy="44172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Vrije vorm 5"/>
            <p:cNvSpPr/>
            <p:nvPr/>
          </p:nvSpPr>
          <p:spPr bwMode="auto">
            <a:xfrm>
              <a:off x="2376488" y="1347788"/>
              <a:ext cx="1581150" cy="2967037"/>
            </a:xfrm>
            <a:custGeom>
              <a:avLst/>
              <a:gdLst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85900 w 1581150"/>
                <a:gd name="connsiteY50" fmla="*/ 1876425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52550 w 1581150"/>
                <a:gd name="connsiteY65" fmla="*/ 2481262 h 2967037"/>
                <a:gd name="connsiteX66" fmla="*/ 1381125 w 1581150"/>
                <a:gd name="connsiteY66" fmla="*/ 2476500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85900 w 1581150"/>
                <a:gd name="connsiteY50" fmla="*/ 1876425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52550 w 1581150"/>
                <a:gd name="connsiteY65" fmla="*/ 2481262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85900 w 1581150"/>
                <a:gd name="connsiteY50" fmla="*/ 1876425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85850 w 1581150"/>
                <a:gd name="connsiteY27" fmla="*/ 1090612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95425 w 1581150"/>
                <a:gd name="connsiteY50" fmla="*/ 1874044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4300 w 1581150"/>
                <a:gd name="connsiteY2" fmla="*/ 61912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71562 w 1581150"/>
                <a:gd name="connsiteY27" fmla="*/ 1092993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95425 w 1581150"/>
                <a:gd name="connsiteY50" fmla="*/ 1874044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1919 w 1581150"/>
                <a:gd name="connsiteY2" fmla="*/ 73818 h 2967037"/>
                <a:gd name="connsiteX3" fmla="*/ 214312 w 1581150"/>
                <a:gd name="connsiteY3" fmla="*/ 66675 h 2967037"/>
                <a:gd name="connsiteX4" fmla="*/ 319087 w 1581150"/>
                <a:gd name="connsiteY4" fmla="*/ 52387 h 2967037"/>
                <a:gd name="connsiteX5" fmla="*/ 395287 w 1581150"/>
                <a:gd name="connsiteY5" fmla="*/ 33337 h 2967037"/>
                <a:gd name="connsiteX6" fmla="*/ 476250 w 1581150"/>
                <a:gd name="connsiteY6" fmla="*/ 47625 h 2967037"/>
                <a:gd name="connsiteX7" fmla="*/ 519112 w 1581150"/>
                <a:gd name="connsiteY7" fmla="*/ 114300 h 2967037"/>
                <a:gd name="connsiteX8" fmla="*/ 538162 w 1581150"/>
                <a:gd name="connsiteY8" fmla="*/ 195262 h 2967037"/>
                <a:gd name="connsiteX9" fmla="*/ 547687 w 1581150"/>
                <a:gd name="connsiteY9" fmla="*/ 238125 h 2967037"/>
                <a:gd name="connsiteX10" fmla="*/ 600075 w 1581150"/>
                <a:gd name="connsiteY10" fmla="*/ 266700 h 2967037"/>
                <a:gd name="connsiteX11" fmla="*/ 657225 w 1581150"/>
                <a:gd name="connsiteY11" fmla="*/ 271462 h 2967037"/>
                <a:gd name="connsiteX12" fmla="*/ 714375 w 1581150"/>
                <a:gd name="connsiteY12" fmla="*/ 276225 h 2967037"/>
                <a:gd name="connsiteX13" fmla="*/ 781050 w 1581150"/>
                <a:gd name="connsiteY13" fmla="*/ 323850 h 2967037"/>
                <a:gd name="connsiteX14" fmla="*/ 790575 w 1581150"/>
                <a:gd name="connsiteY14" fmla="*/ 361950 h 2967037"/>
                <a:gd name="connsiteX15" fmla="*/ 804862 w 1581150"/>
                <a:gd name="connsiteY15" fmla="*/ 438150 h 2967037"/>
                <a:gd name="connsiteX16" fmla="*/ 823912 w 1581150"/>
                <a:gd name="connsiteY16" fmla="*/ 495300 h 2967037"/>
                <a:gd name="connsiteX17" fmla="*/ 819150 w 1581150"/>
                <a:gd name="connsiteY17" fmla="*/ 619125 h 2967037"/>
                <a:gd name="connsiteX18" fmla="*/ 852487 w 1581150"/>
                <a:gd name="connsiteY18" fmla="*/ 681037 h 2967037"/>
                <a:gd name="connsiteX19" fmla="*/ 909637 w 1581150"/>
                <a:gd name="connsiteY19" fmla="*/ 728662 h 2967037"/>
                <a:gd name="connsiteX20" fmla="*/ 981075 w 1581150"/>
                <a:gd name="connsiteY20" fmla="*/ 771525 h 2967037"/>
                <a:gd name="connsiteX21" fmla="*/ 1019175 w 1581150"/>
                <a:gd name="connsiteY21" fmla="*/ 819150 h 2967037"/>
                <a:gd name="connsiteX22" fmla="*/ 1033462 w 1581150"/>
                <a:gd name="connsiteY22" fmla="*/ 890587 h 2967037"/>
                <a:gd name="connsiteX23" fmla="*/ 1033462 w 1581150"/>
                <a:gd name="connsiteY23" fmla="*/ 938212 h 2967037"/>
                <a:gd name="connsiteX24" fmla="*/ 1047750 w 1581150"/>
                <a:gd name="connsiteY24" fmla="*/ 976312 h 2967037"/>
                <a:gd name="connsiteX25" fmla="*/ 1090612 w 1581150"/>
                <a:gd name="connsiteY25" fmla="*/ 1009650 h 2967037"/>
                <a:gd name="connsiteX26" fmla="*/ 1100137 w 1581150"/>
                <a:gd name="connsiteY26" fmla="*/ 1038225 h 2967037"/>
                <a:gd name="connsiteX27" fmla="*/ 1071562 w 1581150"/>
                <a:gd name="connsiteY27" fmla="*/ 1092993 h 2967037"/>
                <a:gd name="connsiteX28" fmla="*/ 1085850 w 1581150"/>
                <a:gd name="connsiteY28" fmla="*/ 1143000 h 2967037"/>
                <a:gd name="connsiteX29" fmla="*/ 1114425 w 1581150"/>
                <a:gd name="connsiteY29" fmla="*/ 1171575 h 2967037"/>
                <a:gd name="connsiteX30" fmla="*/ 1152525 w 1581150"/>
                <a:gd name="connsiteY30" fmla="*/ 1171575 h 2967037"/>
                <a:gd name="connsiteX31" fmla="*/ 1185862 w 1581150"/>
                <a:gd name="connsiteY31" fmla="*/ 1209675 h 2967037"/>
                <a:gd name="connsiteX32" fmla="*/ 1228725 w 1581150"/>
                <a:gd name="connsiteY32" fmla="*/ 1228725 h 2967037"/>
                <a:gd name="connsiteX33" fmla="*/ 1281112 w 1581150"/>
                <a:gd name="connsiteY33" fmla="*/ 1228725 h 2967037"/>
                <a:gd name="connsiteX34" fmla="*/ 1319212 w 1581150"/>
                <a:gd name="connsiteY34" fmla="*/ 1223962 h 2967037"/>
                <a:gd name="connsiteX35" fmla="*/ 1343025 w 1581150"/>
                <a:gd name="connsiteY35" fmla="*/ 1238250 h 2967037"/>
                <a:gd name="connsiteX36" fmla="*/ 1352550 w 1581150"/>
                <a:gd name="connsiteY36" fmla="*/ 1276350 h 2967037"/>
                <a:gd name="connsiteX37" fmla="*/ 1376362 w 1581150"/>
                <a:gd name="connsiteY37" fmla="*/ 1328737 h 2967037"/>
                <a:gd name="connsiteX38" fmla="*/ 1433512 w 1581150"/>
                <a:gd name="connsiteY38" fmla="*/ 1366837 h 2967037"/>
                <a:gd name="connsiteX39" fmla="*/ 1476375 w 1581150"/>
                <a:gd name="connsiteY39" fmla="*/ 1409700 h 2967037"/>
                <a:gd name="connsiteX40" fmla="*/ 1528762 w 1581150"/>
                <a:gd name="connsiteY40" fmla="*/ 1433512 h 2967037"/>
                <a:gd name="connsiteX41" fmla="*/ 1543050 w 1581150"/>
                <a:gd name="connsiteY41" fmla="*/ 1476375 h 2967037"/>
                <a:gd name="connsiteX42" fmla="*/ 1543050 w 1581150"/>
                <a:gd name="connsiteY42" fmla="*/ 1543050 h 2967037"/>
                <a:gd name="connsiteX43" fmla="*/ 1543050 w 1581150"/>
                <a:gd name="connsiteY43" fmla="*/ 1543050 h 2967037"/>
                <a:gd name="connsiteX44" fmla="*/ 1547812 w 1581150"/>
                <a:gd name="connsiteY44" fmla="*/ 1590675 h 2967037"/>
                <a:gd name="connsiteX45" fmla="*/ 1581150 w 1581150"/>
                <a:gd name="connsiteY45" fmla="*/ 1652587 h 2967037"/>
                <a:gd name="connsiteX46" fmla="*/ 1581150 w 1581150"/>
                <a:gd name="connsiteY46" fmla="*/ 1652587 h 2967037"/>
                <a:gd name="connsiteX47" fmla="*/ 1566862 w 1581150"/>
                <a:gd name="connsiteY47" fmla="*/ 1719262 h 2967037"/>
                <a:gd name="connsiteX48" fmla="*/ 1519237 w 1581150"/>
                <a:gd name="connsiteY48" fmla="*/ 1766887 h 2967037"/>
                <a:gd name="connsiteX49" fmla="*/ 1495425 w 1581150"/>
                <a:gd name="connsiteY49" fmla="*/ 1819275 h 2967037"/>
                <a:gd name="connsiteX50" fmla="*/ 1495425 w 1581150"/>
                <a:gd name="connsiteY50" fmla="*/ 1874044 h 2967037"/>
                <a:gd name="connsiteX51" fmla="*/ 1509712 w 1581150"/>
                <a:gd name="connsiteY51" fmla="*/ 1909762 h 2967037"/>
                <a:gd name="connsiteX52" fmla="*/ 1509712 w 1581150"/>
                <a:gd name="connsiteY52" fmla="*/ 1933575 h 2967037"/>
                <a:gd name="connsiteX53" fmla="*/ 1509712 w 1581150"/>
                <a:gd name="connsiteY53" fmla="*/ 1933575 h 2967037"/>
                <a:gd name="connsiteX54" fmla="*/ 1481137 w 1581150"/>
                <a:gd name="connsiteY54" fmla="*/ 2009775 h 2967037"/>
                <a:gd name="connsiteX55" fmla="*/ 1490662 w 1581150"/>
                <a:gd name="connsiteY55" fmla="*/ 2071687 h 2967037"/>
                <a:gd name="connsiteX56" fmla="*/ 1509712 w 1581150"/>
                <a:gd name="connsiteY56" fmla="*/ 2114550 h 2967037"/>
                <a:gd name="connsiteX57" fmla="*/ 1519237 w 1581150"/>
                <a:gd name="connsiteY57" fmla="*/ 2138362 h 2967037"/>
                <a:gd name="connsiteX58" fmla="*/ 1538287 w 1581150"/>
                <a:gd name="connsiteY58" fmla="*/ 2190750 h 2967037"/>
                <a:gd name="connsiteX59" fmla="*/ 1528762 w 1581150"/>
                <a:gd name="connsiteY59" fmla="*/ 2233612 h 2967037"/>
                <a:gd name="connsiteX60" fmla="*/ 1495425 w 1581150"/>
                <a:gd name="connsiteY60" fmla="*/ 2266950 h 2967037"/>
                <a:gd name="connsiteX61" fmla="*/ 1443037 w 1581150"/>
                <a:gd name="connsiteY61" fmla="*/ 2338387 h 2967037"/>
                <a:gd name="connsiteX62" fmla="*/ 1371600 w 1581150"/>
                <a:gd name="connsiteY62" fmla="*/ 2400300 h 2967037"/>
                <a:gd name="connsiteX63" fmla="*/ 1362075 w 1581150"/>
                <a:gd name="connsiteY63" fmla="*/ 2419350 h 2967037"/>
                <a:gd name="connsiteX64" fmla="*/ 1376362 w 1581150"/>
                <a:gd name="connsiteY64" fmla="*/ 2443162 h 2967037"/>
                <a:gd name="connsiteX65" fmla="*/ 1378744 w 1581150"/>
                <a:gd name="connsiteY65" fmla="*/ 2474118 h 2967037"/>
                <a:gd name="connsiteX66" fmla="*/ 1364457 w 1581150"/>
                <a:gd name="connsiteY66" fmla="*/ 2490787 h 2967037"/>
                <a:gd name="connsiteX67" fmla="*/ 1338262 w 1581150"/>
                <a:gd name="connsiteY67" fmla="*/ 2533650 h 2967037"/>
                <a:gd name="connsiteX68" fmla="*/ 1319212 w 1581150"/>
                <a:gd name="connsiteY68" fmla="*/ 2576512 h 2967037"/>
                <a:gd name="connsiteX69" fmla="*/ 1266825 w 1581150"/>
                <a:gd name="connsiteY69" fmla="*/ 2633662 h 2967037"/>
                <a:gd name="connsiteX70" fmla="*/ 1204912 w 1581150"/>
                <a:gd name="connsiteY70" fmla="*/ 2657475 h 2967037"/>
                <a:gd name="connsiteX71" fmla="*/ 1143000 w 1581150"/>
                <a:gd name="connsiteY71" fmla="*/ 2695575 h 2967037"/>
                <a:gd name="connsiteX72" fmla="*/ 1109662 w 1581150"/>
                <a:gd name="connsiteY72" fmla="*/ 2738437 h 2967037"/>
                <a:gd name="connsiteX73" fmla="*/ 1071562 w 1581150"/>
                <a:gd name="connsiteY73" fmla="*/ 2781300 h 2967037"/>
                <a:gd name="connsiteX74" fmla="*/ 1057275 w 1581150"/>
                <a:gd name="connsiteY74" fmla="*/ 2819400 h 2967037"/>
                <a:gd name="connsiteX75" fmla="*/ 1009650 w 1581150"/>
                <a:gd name="connsiteY75" fmla="*/ 2819400 h 2967037"/>
                <a:gd name="connsiteX76" fmla="*/ 985837 w 1581150"/>
                <a:gd name="connsiteY76" fmla="*/ 2843212 h 2967037"/>
                <a:gd name="connsiteX77" fmla="*/ 976312 w 1581150"/>
                <a:gd name="connsiteY77" fmla="*/ 2867025 h 2967037"/>
                <a:gd name="connsiteX78" fmla="*/ 976312 w 1581150"/>
                <a:gd name="connsiteY78" fmla="*/ 2867025 h 2967037"/>
                <a:gd name="connsiteX79" fmla="*/ 1000125 w 1581150"/>
                <a:gd name="connsiteY79" fmla="*/ 2919412 h 2967037"/>
                <a:gd name="connsiteX80" fmla="*/ 976312 w 1581150"/>
                <a:gd name="connsiteY80" fmla="*/ 2952750 h 2967037"/>
                <a:gd name="connsiteX81" fmla="*/ 971550 w 1581150"/>
                <a:gd name="connsiteY81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11919 w 1581150"/>
                <a:gd name="connsiteY2" fmla="*/ 73818 h 2967037"/>
                <a:gd name="connsiteX3" fmla="*/ 121443 w 1581150"/>
                <a:gd name="connsiteY3" fmla="*/ 83343 h 2967037"/>
                <a:gd name="connsiteX4" fmla="*/ 214312 w 1581150"/>
                <a:gd name="connsiteY4" fmla="*/ 66675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21443 w 1581150"/>
                <a:gd name="connsiteY3" fmla="*/ 83343 h 2967037"/>
                <a:gd name="connsiteX4" fmla="*/ 214312 w 1581150"/>
                <a:gd name="connsiteY4" fmla="*/ 66675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14312 w 1581150"/>
                <a:gd name="connsiteY4" fmla="*/ 66675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21456 w 1581150"/>
                <a:gd name="connsiteY4" fmla="*/ 69056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38162 w 1581150"/>
                <a:gd name="connsiteY9" fmla="*/ 195262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21456 w 1581150"/>
                <a:gd name="connsiteY4" fmla="*/ 69056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26256 w 1581150"/>
                <a:gd name="connsiteY9" fmla="*/ 192880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23912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  <a:gd name="connsiteX0" fmla="*/ 0 w 1581150"/>
                <a:gd name="connsiteY0" fmla="*/ 0 h 2967037"/>
                <a:gd name="connsiteX1" fmla="*/ 42862 w 1581150"/>
                <a:gd name="connsiteY1" fmla="*/ 38100 h 2967037"/>
                <a:gd name="connsiteX2" fmla="*/ 102394 w 1581150"/>
                <a:gd name="connsiteY2" fmla="*/ 83343 h 2967037"/>
                <a:gd name="connsiteX3" fmla="*/ 150018 w 1581150"/>
                <a:gd name="connsiteY3" fmla="*/ 85725 h 2967037"/>
                <a:gd name="connsiteX4" fmla="*/ 221456 w 1581150"/>
                <a:gd name="connsiteY4" fmla="*/ 69056 h 2967037"/>
                <a:gd name="connsiteX5" fmla="*/ 319087 w 1581150"/>
                <a:gd name="connsiteY5" fmla="*/ 52387 h 2967037"/>
                <a:gd name="connsiteX6" fmla="*/ 395287 w 1581150"/>
                <a:gd name="connsiteY6" fmla="*/ 33337 h 2967037"/>
                <a:gd name="connsiteX7" fmla="*/ 476250 w 1581150"/>
                <a:gd name="connsiteY7" fmla="*/ 47625 h 2967037"/>
                <a:gd name="connsiteX8" fmla="*/ 519112 w 1581150"/>
                <a:gd name="connsiteY8" fmla="*/ 114300 h 2967037"/>
                <a:gd name="connsiteX9" fmla="*/ 526256 w 1581150"/>
                <a:gd name="connsiteY9" fmla="*/ 192880 h 2967037"/>
                <a:gd name="connsiteX10" fmla="*/ 547687 w 1581150"/>
                <a:gd name="connsiteY10" fmla="*/ 238125 h 2967037"/>
                <a:gd name="connsiteX11" fmla="*/ 600075 w 1581150"/>
                <a:gd name="connsiteY11" fmla="*/ 266700 h 2967037"/>
                <a:gd name="connsiteX12" fmla="*/ 657225 w 1581150"/>
                <a:gd name="connsiteY12" fmla="*/ 271462 h 2967037"/>
                <a:gd name="connsiteX13" fmla="*/ 714375 w 1581150"/>
                <a:gd name="connsiteY13" fmla="*/ 276225 h 2967037"/>
                <a:gd name="connsiteX14" fmla="*/ 781050 w 1581150"/>
                <a:gd name="connsiteY14" fmla="*/ 323850 h 2967037"/>
                <a:gd name="connsiteX15" fmla="*/ 790575 w 1581150"/>
                <a:gd name="connsiteY15" fmla="*/ 361950 h 2967037"/>
                <a:gd name="connsiteX16" fmla="*/ 804862 w 1581150"/>
                <a:gd name="connsiteY16" fmla="*/ 438150 h 2967037"/>
                <a:gd name="connsiteX17" fmla="*/ 814387 w 1581150"/>
                <a:gd name="connsiteY17" fmla="*/ 495300 h 2967037"/>
                <a:gd name="connsiteX18" fmla="*/ 819150 w 1581150"/>
                <a:gd name="connsiteY18" fmla="*/ 619125 h 2967037"/>
                <a:gd name="connsiteX19" fmla="*/ 852487 w 1581150"/>
                <a:gd name="connsiteY19" fmla="*/ 681037 h 2967037"/>
                <a:gd name="connsiteX20" fmla="*/ 909637 w 1581150"/>
                <a:gd name="connsiteY20" fmla="*/ 728662 h 2967037"/>
                <a:gd name="connsiteX21" fmla="*/ 981075 w 1581150"/>
                <a:gd name="connsiteY21" fmla="*/ 771525 h 2967037"/>
                <a:gd name="connsiteX22" fmla="*/ 1019175 w 1581150"/>
                <a:gd name="connsiteY22" fmla="*/ 819150 h 2967037"/>
                <a:gd name="connsiteX23" fmla="*/ 1033462 w 1581150"/>
                <a:gd name="connsiteY23" fmla="*/ 890587 h 2967037"/>
                <a:gd name="connsiteX24" fmla="*/ 1033462 w 1581150"/>
                <a:gd name="connsiteY24" fmla="*/ 938212 h 2967037"/>
                <a:gd name="connsiteX25" fmla="*/ 1047750 w 1581150"/>
                <a:gd name="connsiteY25" fmla="*/ 976312 h 2967037"/>
                <a:gd name="connsiteX26" fmla="*/ 1090612 w 1581150"/>
                <a:gd name="connsiteY26" fmla="*/ 1009650 h 2967037"/>
                <a:gd name="connsiteX27" fmla="*/ 1100137 w 1581150"/>
                <a:gd name="connsiteY27" fmla="*/ 1038225 h 2967037"/>
                <a:gd name="connsiteX28" fmla="*/ 1071562 w 1581150"/>
                <a:gd name="connsiteY28" fmla="*/ 1092993 h 2967037"/>
                <a:gd name="connsiteX29" fmla="*/ 1085850 w 1581150"/>
                <a:gd name="connsiteY29" fmla="*/ 1143000 h 2967037"/>
                <a:gd name="connsiteX30" fmla="*/ 1114425 w 1581150"/>
                <a:gd name="connsiteY30" fmla="*/ 1171575 h 2967037"/>
                <a:gd name="connsiteX31" fmla="*/ 1152525 w 1581150"/>
                <a:gd name="connsiteY31" fmla="*/ 1171575 h 2967037"/>
                <a:gd name="connsiteX32" fmla="*/ 1185862 w 1581150"/>
                <a:gd name="connsiteY32" fmla="*/ 1209675 h 2967037"/>
                <a:gd name="connsiteX33" fmla="*/ 1228725 w 1581150"/>
                <a:gd name="connsiteY33" fmla="*/ 1228725 h 2967037"/>
                <a:gd name="connsiteX34" fmla="*/ 1281112 w 1581150"/>
                <a:gd name="connsiteY34" fmla="*/ 1228725 h 2967037"/>
                <a:gd name="connsiteX35" fmla="*/ 1319212 w 1581150"/>
                <a:gd name="connsiteY35" fmla="*/ 1223962 h 2967037"/>
                <a:gd name="connsiteX36" fmla="*/ 1343025 w 1581150"/>
                <a:gd name="connsiteY36" fmla="*/ 1238250 h 2967037"/>
                <a:gd name="connsiteX37" fmla="*/ 1352550 w 1581150"/>
                <a:gd name="connsiteY37" fmla="*/ 1276350 h 2967037"/>
                <a:gd name="connsiteX38" fmla="*/ 1376362 w 1581150"/>
                <a:gd name="connsiteY38" fmla="*/ 1328737 h 2967037"/>
                <a:gd name="connsiteX39" fmla="*/ 1433512 w 1581150"/>
                <a:gd name="connsiteY39" fmla="*/ 1366837 h 2967037"/>
                <a:gd name="connsiteX40" fmla="*/ 1476375 w 1581150"/>
                <a:gd name="connsiteY40" fmla="*/ 1409700 h 2967037"/>
                <a:gd name="connsiteX41" fmla="*/ 1528762 w 1581150"/>
                <a:gd name="connsiteY41" fmla="*/ 1433512 h 2967037"/>
                <a:gd name="connsiteX42" fmla="*/ 1543050 w 1581150"/>
                <a:gd name="connsiteY42" fmla="*/ 1476375 h 2967037"/>
                <a:gd name="connsiteX43" fmla="*/ 1543050 w 1581150"/>
                <a:gd name="connsiteY43" fmla="*/ 1543050 h 2967037"/>
                <a:gd name="connsiteX44" fmla="*/ 1543050 w 1581150"/>
                <a:gd name="connsiteY44" fmla="*/ 1543050 h 2967037"/>
                <a:gd name="connsiteX45" fmla="*/ 1547812 w 1581150"/>
                <a:gd name="connsiteY45" fmla="*/ 1590675 h 2967037"/>
                <a:gd name="connsiteX46" fmla="*/ 1581150 w 1581150"/>
                <a:gd name="connsiteY46" fmla="*/ 1652587 h 2967037"/>
                <a:gd name="connsiteX47" fmla="*/ 1581150 w 1581150"/>
                <a:gd name="connsiteY47" fmla="*/ 1652587 h 2967037"/>
                <a:gd name="connsiteX48" fmla="*/ 1566862 w 1581150"/>
                <a:gd name="connsiteY48" fmla="*/ 1719262 h 2967037"/>
                <a:gd name="connsiteX49" fmla="*/ 1519237 w 1581150"/>
                <a:gd name="connsiteY49" fmla="*/ 1766887 h 2967037"/>
                <a:gd name="connsiteX50" fmla="*/ 1495425 w 1581150"/>
                <a:gd name="connsiteY50" fmla="*/ 1819275 h 2967037"/>
                <a:gd name="connsiteX51" fmla="*/ 1495425 w 1581150"/>
                <a:gd name="connsiteY51" fmla="*/ 1874044 h 2967037"/>
                <a:gd name="connsiteX52" fmla="*/ 1509712 w 1581150"/>
                <a:gd name="connsiteY52" fmla="*/ 1909762 h 2967037"/>
                <a:gd name="connsiteX53" fmla="*/ 1509712 w 1581150"/>
                <a:gd name="connsiteY53" fmla="*/ 1933575 h 2967037"/>
                <a:gd name="connsiteX54" fmla="*/ 1509712 w 1581150"/>
                <a:gd name="connsiteY54" fmla="*/ 1933575 h 2967037"/>
                <a:gd name="connsiteX55" fmla="*/ 1481137 w 1581150"/>
                <a:gd name="connsiteY55" fmla="*/ 2009775 h 2967037"/>
                <a:gd name="connsiteX56" fmla="*/ 1490662 w 1581150"/>
                <a:gd name="connsiteY56" fmla="*/ 2071687 h 2967037"/>
                <a:gd name="connsiteX57" fmla="*/ 1509712 w 1581150"/>
                <a:gd name="connsiteY57" fmla="*/ 2114550 h 2967037"/>
                <a:gd name="connsiteX58" fmla="*/ 1519237 w 1581150"/>
                <a:gd name="connsiteY58" fmla="*/ 2138362 h 2967037"/>
                <a:gd name="connsiteX59" fmla="*/ 1538287 w 1581150"/>
                <a:gd name="connsiteY59" fmla="*/ 2190750 h 2967037"/>
                <a:gd name="connsiteX60" fmla="*/ 1528762 w 1581150"/>
                <a:gd name="connsiteY60" fmla="*/ 2233612 h 2967037"/>
                <a:gd name="connsiteX61" fmla="*/ 1495425 w 1581150"/>
                <a:gd name="connsiteY61" fmla="*/ 2266950 h 2967037"/>
                <a:gd name="connsiteX62" fmla="*/ 1443037 w 1581150"/>
                <a:gd name="connsiteY62" fmla="*/ 2338387 h 2967037"/>
                <a:gd name="connsiteX63" fmla="*/ 1371600 w 1581150"/>
                <a:gd name="connsiteY63" fmla="*/ 2400300 h 2967037"/>
                <a:gd name="connsiteX64" fmla="*/ 1362075 w 1581150"/>
                <a:gd name="connsiteY64" fmla="*/ 2419350 h 2967037"/>
                <a:gd name="connsiteX65" fmla="*/ 1376362 w 1581150"/>
                <a:gd name="connsiteY65" fmla="*/ 2443162 h 2967037"/>
                <a:gd name="connsiteX66" fmla="*/ 1378744 w 1581150"/>
                <a:gd name="connsiteY66" fmla="*/ 2474118 h 2967037"/>
                <a:gd name="connsiteX67" fmla="*/ 1364457 w 1581150"/>
                <a:gd name="connsiteY67" fmla="*/ 2490787 h 2967037"/>
                <a:gd name="connsiteX68" fmla="*/ 1338262 w 1581150"/>
                <a:gd name="connsiteY68" fmla="*/ 2533650 h 2967037"/>
                <a:gd name="connsiteX69" fmla="*/ 1319212 w 1581150"/>
                <a:gd name="connsiteY69" fmla="*/ 2576512 h 2967037"/>
                <a:gd name="connsiteX70" fmla="*/ 1266825 w 1581150"/>
                <a:gd name="connsiteY70" fmla="*/ 2633662 h 2967037"/>
                <a:gd name="connsiteX71" fmla="*/ 1204912 w 1581150"/>
                <a:gd name="connsiteY71" fmla="*/ 2657475 h 2967037"/>
                <a:gd name="connsiteX72" fmla="*/ 1143000 w 1581150"/>
                <a:gd name="connsiteY72" fmla="*/ 2695575 h 2967037"/>
                <a:gd name="connsiteX73" fmla="*/ 1109662 w 1581150"/>
                <a:gd name="connsiteY73" fmla="*/ 2738437 h 2967037"/>
                <a:gd name="connsiteX74" fmla="*/ 1071562 w 1581150"/>
                <a:gd name="connsiteY74" fmla="*/ 2781300 h 2967037"/>
                <a:gd name="connsiteX75" fmla="*/ 1057275 w 1581150"/>
                <a:gd name="connsiteY75" fmla="*/ 2819400 h 2967037"/>
                <a:gd name="connsiteX76" fmla="*/ 1009650 w 1581150"/>
                <a:gd name="connsiteY76" fmla="*/ 2819400 h 2967037"/>
                <a:gd name="connsiteX77" fmla="*/ 985837 w 1581150"/>
                <a:gd name="connsiteY77" fmla="*/ 2843212 h 2967037"/>
                <a:gd name="connsiteX78" fmla="*/ 976312 w 1581150"/>
                <a:gd name="connsiteY78" fmla="*/ 2867025 h 2967037"/>
                <a:gd name="connsiteX79" fmla="*/ 976312 w 1581150"/>
                <a:gd name="connsiteY79" fmla="*/ 2867025 h 2967037"/>
                <a:gd name="connsiteX80" fmla="*/ 1000125 w 1581150"/>
                <a:gd name="connsiteY80" fmla="*/ 2919412 h 2967037"/>
                <a:gd name="connsiteX81" fmla="*/ 976312 w 1581150"/>
                <a:gd name="connsiteY81" fmla="*/ 2952750 h 2967037"/>
                <a:gd name="connsiteX82" fmla="*/ 971550 w 1581150"/>
                <a:gd name="connsiteY82" fmla="*/ 2967037 h 29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81150" h="2967037">
                  <a:moveTo>
                    <a:pt x="0" y="0"/>
                  </a:moveTo>
                  <a:lnTo>
                    <a:pt x="42862" y="38100"/>
                  </a:lnTo>
                  <a:lnTo>
                    <a:pt x="102394" y="83343"/>
                  </a:lnTo>
                  <a:cubicBezTo>
                    <a:pt x="105569" y="82549"/>
                    <a:pt x="146843" y="86519"/>
                    <a:pt x="150018" y="85725"/>
                  </a:cubicBezTo>
                  <a:lnTo>
                    <a:pt x="221456" y="69056"/>
                  </a:lnTo>
                  <a:lnTo>
                    <a:pt x="319087" y="52387"/>
                  </a:lnTo>
                  <a:lnTo>
                    <a:pt x="395287" y="33337"/>
                  </a:lnTo>
                  <a:lnTo>
                    <a:pt x="476250" y="47625"/>
                  </a:lnTo>
                  <a:lnTo>
                    <a:pt x="519112" y="114300"/>
                  </a:lnTo>
                  <a:lnTo>
                    <a:pt x="526256" y="192880"/>
                  </a:lnTo>
                  <a:lnTo>
                    <a:pt x="547687" y="238125"/>
                  </a:lnTo>
                  <a:lnTo>
                    <a:pt x="600075" y="266700"/>
                  </a:lnTo>
                  <a:lnTo>
                    <a:pt x="657225" y="271462"/>
                  </a:lnTo>
                  <a:lnTo>
                    <a:pt x="714375" y="276225"/>
                  </a:lnTo>
                  <a:lnTo>
                    <a:pt x="781050" y="323850"/>
                  </a:lnTo>
                  <a:lnTo>
                    <a:pt x="790575" y="361950"/>
                  </a:lnTo>
                  <a:lnTo>
                    <a:pt x="804862" y="438150"/>
                  </a:lnTo>
                  <a:lnTo>
                    <a:pt x="814387" y="495300"/>
                  </a:lnTo>
                  <a:lnTo>
                    <a:pt x="819150" y="619125"/>
                  </a:lnTo>
                  <a:lnTo>
                    <a:pt x="852487" y="681037"/>
                  </a:lnTo>
                  <a:lnTo>
                    <a:pt x="909637" y="728662"/>
                  </a:lnTo>
                  <a:lnTo>
                    <a:pt x="981075" y="771525"/>
                  </a:lnTo>
                  <a:lnTo>
                    <a:pt x="1019175" y="819150"/>
                  </a:lnTo>
                  <a:lnTo>
                    <a:pt x="1033462" y="890587"/>
                  </a:lnTo>
                  <a:lnTo>
                    <a:pt x="1033462" y="938212"/>
                  </a:lnTo>
                  <a:lnTo>
                    <a:pt x="1047750" y="976312"/>
                  </a:lnTo>
                  <a:lnTo>
                    <a:pt x="1090612" y="1009650"/>
                  </a:lnTo>
                  <a:lnTo>
                    <a:pt x="1100137" y="1038225"/>
                  </a:lnTo>
                  <a:lnTo>
                    <a:pt x="1071562" y="1092993"/>
                  </a:lnTo>
                  <a:lnTo>
                    <a:pt x="1085850" y="1143000"/>
                  </a:lnTo>
                  <a:lnTo>
                    <a:pt x="1114425" y="1171575"/>
                  </a:lnTo>
                  <a:lnTo>
                    <a:pt x="1152525" y="1171575"/>
                  </a:lnTo>
                  <a:lnTo>
                    <a:pt x="1185862" y="1209675"/>
                  </a:lnTo>
                  <a:lnTo>
                    <a:pt x="1228725" y="1228725"/>
                  </a:lnTo>
                  <a:lnTo>
                    <a:pt x="1281112" y="1228725"/>
                  </a:lnTo>
                  <a:lnTo>
                    <a:pt x="1319212" y="1223962"/>
                  </a:lnTo>
                  <a:lnTo>
                    <a:pt x="1343025" y="1238250"/>
                  </a:lnTo>
                  <a:lnTo>
                    <a:pt x="1352550" y="1276350"/>
                  </a:lnTo>
                  <a:lnTo>
                    <a:pt x="1376362" y="1328737"/>
                  </a:lnTo>
                  <a:lnTo>
                    <a:pt x="1433512" y="1366837"/>
                  </a:lnTo>
                  <a:lnTo>
                    <a:pt x="1476375" y="1409700"/>
                  </a:lnTo>
                  <a:lnTo>
                    <a:pt x="1528762" y="1433512"/>
                  </a:lnTo>
                  <a:lnTo>
                    <a:pt x="1543050" y="1476375"/>
                  </a:lnTo>
                  <a:lnTo>
                    <a:pt x="1543050" y="1543050"/>
                  </a:lnTo>
                  <a:lnTo>
                    <a:pt x="1543050" y="1543050"/>
                  </a:lnTo>
                  <a:lnTo>
                    <a:pt x="1547812" y="1590675"/>
                  </a:lnTo>
                  <a:lnTo>
                    <a:pt x="1581150" y="1652587"/>
                  </a:lnTo>
                  <a:lnTo>
                    <a:pt x="1581150" y="1652587"/>
                  </a:lnTo>
                  <a:lnTo>
                    <a:pt x="1566862" y="1719262"/>
                  </a:lnTo>
                  <a:lnTo>
                    <a:pt x="1519237" y="1766887"/>
                  </a:lnTo>
                  <a:lnTo>
                    <a:pt x="1495425" y="1819275"/>
                  </a:lnTo>
                  <a:lnTo>
                    <a:pt x="1495425" y="1874044"/>
                  </a:lnTo>
                  <a:lnTo>
                    <a:pt x="1509712" y="1909762"/>
                  </a:lnTo>
                  <a:lnTo>
                    <a:pt x="1509712" y="1933575"/>
                  </a:lnTo>
                  <a:lnTo>
                    <a:pt x="1509712" y="1933575"/>
                  </a:lnTo>
                  <a:lnTo>
                    <a:pt x="1481137" y="2009775"/>
                  </a:lnTo>
                  <a:lnTo>
                    <a:pt x="1490662" y="2071687"/>
                  </a:lnTo>
                  <a:lnTo>
                    <a:pt x="1509712" y="2114550"/>
                  </a:lnTo>
                  <a:lnTo>
                    <a:pt x="1519237" y="2138362"/>
                  </a:lnTo>
                  <a:lnTo>
                    <a:pt x="1538287" y="2190750"/>
                  </a:lnTo>
                  <a:lnTo>
                    <a:pt x="1528762" y="2233612"/>
                  </a:lnTo>
                  <a:lnTo>
                    <a:pt x="1495425" y="2266950"/>
                  </a:lnTo>
                  <a:lnTo>
                    <a:pt x="1443037" y="2338387"/>
                  </a:lnTo>
                  <a:lnTo>
                    <a:pt x="1371600" y="2400300"/>
                  </a:lnTo>
                  <a:lnTo>
                    <a:pt x="1362075" y="2419350"/>
                  </a:lnTo>
                  <a:lnTo>
                    <a:pt x="1376362" y="2443162"/>
                  </a:lnTo>
                  <a:lnTo>
                    <a:pt x="1378744" y="2474118"/>
                  </a:lnTo>
                  <a:lnTo>
                    <a:pt x="1364457" y="2490787"/>
                  </a:lnTo>
                  <a:lnTo>
                    <a:pt x="1338262" y="2533650"/>
                  </a:lnTo>
                  <a:lnTo>
                    <a:pt x="1319212" y="2576512"/>
                  </a:lnTo>
                  <a:lnTo>
                    <a:pt x="1266825" y="2633662"/>
                  </a:lnTo>
                  <a:lnTo>
                    <a:pt x="1204912" y="2657475"/>
                  </a:lnTo>
                  <a:lnTo>
                    <a:pt x="1143000" y="2695575"/>
                  </a:lnTo>
                  <a:lnTo>
                    <a:pt x="1109662" y="2738437"/>
                  </a:lnTo>
                  <a:lnTo>
                    <a:pt x="1071562" y="2781300"/>
                  </a:lnTo>
                  <a:lnTo>
                    <a:pt x="1057275" y="2819400"/>
                  </a:lnTo>
                  <a:lnTo>
                    <a:pt x="1009650" y="2819400"/>
                  </a:lnTo>
                  <a:lnTo>
                    <a:pt x="985837" y="2843212"/>
                  </a:lnTo>
                  <a:lnTo>
                    <a:pt x="976312" y="2867025"/>
                  </a:lnTo>
                  <a:lnTo>
                    <a:pt x="976312" y="2867025"/>
                  </a:lnTo>
                  <a:lnTo>
                    <a:pt x="1000125" y="2919412"/>
                  </a:lnTo>
                  <a:lnTo>
                    <a:pt x="976312" y="2952750"/>
                  </a:lnTo>
                  <a:lnTo>
                    <a:pt x="971550" y="296703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al 6"/>
            <p:cNvSpPr/>
            <p:nvPr/>
          </p:nvSpPr>
          <p:spPr bwMode="auto">
            <a:xfrm rot="19271656">
              <a:off x="2910664" y="1630159"/>
              <a:ext cx="191911" cy="36004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al 7"/>
            <p:cNvSpPr/>
            <p:nvPr/>
          </p:nvSpPr>
          <p:spPr bwMode="auto">
            <a:xfrm rot="1184132">
              <a:off x="3197605" y="1545434"/>
              <a:ext cx="288032" cy="191266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al 13"/>
            <p:cNvSpPr/>
            <p:nvPr/>
          </p:nvSpPr>
          <p:spPr bwMode="auto">
            <a:xfrm rot="3727726">
              <a:off x="3803174" y="2646148"/>
              <a:ext cx="293224" cy="108297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al 14"/>
            <p:cNvSpPr/>
            <p:nvPr/>
          </p:nvSpPr>
          <p:spPr bwMode="auto">
            <a:xfrm rot="16200000">
              <a:off x="3727828" y="3238742"/>
              <a:ext cx="541372" cy="131187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al 16"/>
            <p:cNvSpPr/>
            <p:nvPr/>
          </p:nvSpPr>
          <p:spPr bwMode="auto">
            <a:xfrm rot="7259738">
              <a:off x="3500516" y="3686728"/>
              <a:ext cx="333809" cy="129331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al 17"/>
            <p:cNvSpPr/>
            <p:nvPr/>
          </p:nvSpPr>
          <p:spPr bwMode="auto">
            <a:xfrm rot="3232811">
              <a:off x="3498005" y="2367380"/>
              <a:ext cx="241076" cy="126932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al 11"/>
            <p:cNvSpPr/>
            <p:nvPr/>
          </p:nvSpPr>
          <p:spPr bwMode="auto">
            <a:xfrm rot="313492">
              <a:off x="3762333" y="3220042"/>
              <a:ext cx="414549" cy="38813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al 8"/>
            <p:cNvSpPr/>
            <p:nvPr/>
          </p:nvSpPr>
          <p:spPr bwMode="auto">
            <a:xfrm rot="19767617">
              <a:off x="3387060" y="1907990"/>
              <a:ext cx="140820" cy="24895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302E6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474769" y="2712742"/>
            <a:ext cx="3323335" cy="2015942"/>
            <a:chOff x="474769" y="2712742"/>
            <a:chExt cx="3323335" cy="2015942"/>
          </a:xfrm>
        </p:grpSpPr>
        <p:sp>
          <p:nvSpPr>
            <p:cNvPr id="19" name="Ovaal 18"/>
            <p:cNvSpPr/>
            <p:nvPr/>
          </p:nvSpPr>
          <p:spPr bwMode="auto">
            <a:xfrm rot="313492">
              <a:off x="588714" y="2742250"/>
              <a:ext cx="354764" cy="365297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1258626" y="2712742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K</a:t>
              </a:r>
              <a:r>
                <a:rPr lang="nl-NL" sz="2000" dirty="0" smtClean="0"/>
                <a:t>oplopers</a:t>
              </a:r>
              <a:endParaRPr lang="nl-NL" sz="2000" dirty="0"/>
            </a:p>
          </p:txBody>
        </p:sp>
        <p:sp>
          <p:nvSpPr>
            <p:cNvPr id="25" name="Ovaal 24"/>
            <p:cNvSpPr/>
            <p:nvPr/>
          </p:nvSpPr>
          <p:spPr bwMode="auto">
            <a:xfrm rot="307586">
              <a:off x="474769" y="3291532"/>
              <a:ext cx="494789" cy="205802"/>
            </a:xfrm>
            <a:prstGeom prst="ellipse">
              <a:avLst/>
            </a:prstGeo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1235074" y="3194378"/>
              <a:ext cx="2066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Systeemwerking</a:t>
              </a: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1269694" y="3678160"/>
              <a:ext cx="18678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Dijkversterking</a:t>
              </a:r>
            </a:p>
          </p:txBody>
        </p:sp>
        <p:sp>
          <p:nvSpPr>
            <p:cNvPr id="30" name="Ovaal 29"/>
            <p:cNvSpPr/>
            <p:nvPr/>
          </p:nvSpPr>
          <p:spPr bwMode="auto">
            <a:xfrm rot="19296514">
              <a:off x="687715" y="4023293"/>
              <a:ext cx="234182" cy="705391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302E6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1258626" y="4149080"/>
              <a:ext cx="2539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G</a:t>
              </a:r>
              <a:r>
                <a:rPr lang="nl-NL" sz="2000" dirty="0" smtClean="0"/>
                <a:t>ebiedsontwikkeling</a:t>
              </a:r>
            </a:p>
          </p:txBody>
        </p:sp>
      </p:grpSp>
      <p:sp>
        <p:nvSpPr>
          <p:cNvPr id="33" name="Ovaal 32"/>
          <p:cNvSpPr/>
          <p:nvPr/>
        </p:nvSpPr>
        <p:spPr bwMode="auto">
          <a:xfrm rot="19767617">
            <a:off x="5867613" y="2401024"/>
            <a:ext cx="278026" cy="491529"/>
          </a:xfrm>
          <a:prstGeom prst="ellipse">
            <a:avLst/>
          </a:prstGeom>
          <a:noFill/>
          <a:ln w="28575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4" name="Ovaal 33"/>
          <p:cNvSpPr/>
          <p:nvPr/>
        </p:nvSpPr>
        <p:spPr bwMode="auto">
          <a:xfrm rot="19767617">
            <a:off x="6564640" y="3023466"/>
            <a:ext cx="278026" cy="491529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5" name="Ovaal 34"/>
          <p:cNvSpPr/>
          <p:nvPr/>
        </p:nvSpPr>
        <p:spPr bwMode="auto">
          <a:xfrm rot="21407068">
            <a:off x="6615556" y="3855258"/>
            <a:ext cx="278026" cy="982307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6" name="Ovaal 35"/>
          <p:cNvSpPr/>
          <p:nvPr/>
        </p:nvSpPr>
        <p:spPr bwMode="auto">
          <a:xfrm rot="16539885">
            <a:off x="6105129" y="4408008"/>
            <a:ext cx="278026" cy="406399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7" name="Ovaal 36"/>
          <p:cNvSpPr/>
          <p:nvPr/>
        </p:nvSpPr>
        <p:spPr bwMode="auto">
          <a:xfrm rot="1789273">
            <a:off x="5607010" y="6037736"/>
            <a:ext cx="219718" cy="386562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8" name="Ovaal 37"/>
          <p:cNvSpPr/>
          <p:nvPr/>
        </p:nvSpPr>
        <p:spPr bwMode="auto">
          <a:xfrm rot="1789273">
            <a:off x="5971461" y="5636641"/>
            <a:ext cx="157133" cy="295862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39" name="Ovaal 38"/>
          <p:cNvSpPr/>
          <p:nvPr/>
        </p:nvSpPr>
        <p:spPr bwMode="auto">
          <a:xfrm rot="1789273">
            <a:off x="6237754" y="5108988"/>
            <a:ext cx="204873" cy="382637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0" name="Ovaal 39"/>
          <p:cNvSpPr/>
          <p:nvPr/>
        </p:nvSpPr>
        <p:spPr bwMode="auto">
          <a:xfrm rot="1789273">
            <a:off x="5352128" y="5657229"/>
            <a:ext cx="154908" cy="335139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1" name="Ovaal 40"/>
          <p:cNvSpPr/>
          <p:nvPr/>
        </p:nvSpPr>
        <p:spPr bwMode="auto">
          <a:xfrm rot="1789273">
            <a:off x="5713748" y="4877105"/>
            <a:ext cx="278026" cy="611482"/>
          </a:xfrm>
          <a:prstGeom prst="ellipse">
            <a:avLst/>
          </a:prstGeom>
          <a:noFill/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2" name="Ovaal 41"/>
          <p:cNvSpPr/>
          <p:nvPr/>
        </p:nvSpPr>
        <p:spPr bwMode="auto">
          <a:xfrm rot="19767617">
            <a:off x="596013" y="3581546"/>
            <a:ext cx="252299" cy="49152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302E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302E61"/>
              </a:solidFill>
              <a:effectLst/>
              <a:latin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22163" y="859630"/>
            <a:ext cx="298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opgaven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3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1">
      <a:dk1>
        <a:srgbClr val="302E61"/>
      </a:dk1>
      <a:lt1>
        <a:srgbClr val="FFFFFF"/>
      </a:lt1>
      <a:dk2>
        <a:srgbClr val="302E61"/>
      </a:dk2>
      <a:lt2>
        <a:srgbClr val="8E81B2"/>
      </a:lt2>
      <a:accent1>
        <a:srgbClr val="C5BDD7"/>
      </a:accent1>
      <a:accent2>
        <a:srgbClr val="EDEE94"/>
      </a:accent2>
      <a:accent3>
        <a:srgbClr val="FFFFFF"/>
      </a:accent3>
      <a:accent4>
        <a:srgbClr val="272652"/>
      </a:accent4>
      <a:accent5>
        <a:srgbClr val="DFDBE8"/>
      </a:accent5>
      <a:accent6>
        <a:srgbClr val="D7D886"/>
      </a:accent6>
      <a:hlink>
        <a:srgbClr val="302E61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302E61"/>
        </a:dk1>
        <a:lt1>
          <a:srgbClr val="FFFFFF"/>
        </a:lt1>
        <a:dk2>
          <a:srgbClr val="302E61"/>
        </a:dk2>
        <a:lt2>
          <a:srgbClr val="8E81B2"/>
        </a:lt2>
        <a:accent1>
          <a:srgbClr val="C5BDD7"/>
        </a:accent1>
        <a:accent2>
          <a:srgbClr val="EDEE94"/>
        </a:accent2>
        <a:accent3>
          <a:srgbClr val="FFFFFF"/>
        </a:accent3>
        <a:accent4>
          <a:srgbClr val="272652"/>
        </a:accent4>
        <a:accent5>
          <a:srgbClr val="DFDBE8"/>
        </a:accent5>
        <a:accent6>
          <a:srgbClr val="D7D886"/>
        </a:accent6>
        <a:hlink>
          <a:srgbClr val="302E6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727</TotalTime>
  <Words>262</Words>
  <Application>Microsoft Office PowerPoint</Application>
  <PresentationFormat>Diavoorstelling (4:3)</PresentationFormat>
  <Paragraphs>72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Webdings</vt:lpstr>
      <vt:lpstr>Wingdings</vt:lpstr>
      <vt:lpstr>blank</vt:lpstr>
      <vt:lpstr>PowerPoint-presentatie</vt:lpstr>
      <vt:lpstr>Historie hoogwaterveiligheid</vt:lpstr>
      <vt:lpstr>PowerPoint-presentatie</vt:lpstr>
      <vt:lpstr>Het omgevingsproces </vt:lpstr>
      <vt:lpstr>Rol van de gemeente </vt:lpstr>
      <vt:lpstr>Overleg met dorpsraden</vt:lpstr>
      <vt:lpstr>Projectgroep</vt:lpstr>
      <vt:lpstr>Stuurgroep Noordelijke Maasvallei</vt:lpstr>
      <vt:lpstr>PowerPoint-presentatie</vt:lpstr>
      <vt:lpstr>Onbeschermde gebieden?</vt:lpstr>
      <vt:lpstr>PowerPoint-presentatie</vt:lpstr>
    </vt:vector>
  </TitlesOfParts>
  <Company>Gemeente Venlo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dorpsraad Arcen</dc:title>
  <dc:creator>Jansen, Christine (CJ)</dc:creator>
  <cp:lastModifiedBy>Cecile van den Kroonenberg</cp:lastModifiedBy>
  <cp:revision>26</cp:revision>
  <dcterms:created xsi:type="dcterms:W3CDTF">2017-05-11T10:50:02Z</dcterms:created>
  <dcterms:modified xsi:type="dcterms:W3CDTF">2017-05-17T15:52:52Z</dcterms:modified>
</cp:coreProperties>
</file>