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8" r:id="rId2"/>
    <p:sldId id="257" r:id="rId3"/>
    <p:sldId id="297" r:id="rId4"/>
    <p:sldId id="322" r:id="rId5"/>
    <p:sldId id="296" r:id="rId6"/>
    <p:sldId id="321" r:id="rId7"/>
    <p:sldId id="302" r:id="rId8"/>
    <p:sldId id="298" r:id="rId9"/>
    <p:sldId id="299" r:id="rId10"/>
    <p:sldId id="301" r:id="rId11"/>
    <p:sldId id="317" r:id="rId12"/>
    <p:sldId id="300" r:id="rId13"/>
    <p:sldId id="324" r:id="rId14"/>
    <p:sldId id="333" r:id="rId15"/>
    <p:sldId id="325" r:id="rId16"/>
    <p:sldId id="329" r:id="rId17"/>
    <p:sldId id="337" r:id="rId18"/>
    <p:sldId id="336" r:id="rId19"/>
    <p:sldId id="326" r:id="rId20"/>
    <p:sldId id="331" r:id="rId21"/>
    <p:sldId id="327" r:id="rId22"/>
    <p:sldId id="332" r:id="rId23"/>
    <p:sldId id="334" r:id="rId24"/>
    <p:sldId id="311" r:id="rId25"/>
    <p:sldId id="335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4FD02-C47F-4E74-805D-D34A9CE16F1B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335DB-32F5-4206-BFEF-B0F5ACB952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113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12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519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06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46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63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0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4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09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361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613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D1E88-6866-4C88-9B68-5ADA3A37A8D7}" type="datetimeFigureOut">
              <a:rPr lang="nl-NL" smtClean="0"/>
              <a:t>29-3-2018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15F9E-9A03-4081-A7DF-014156DDD5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92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terschaplimburg.nl/email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7957" t="15382" r="21198" b="9087"/>
          <a:stretch/>
        </p:blipFill>
        <p:spPr>
          <a:xfrm>
            <a:off x="1712891" y="351083"/>
            <a:ext cx="8809150" cy="614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7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7957" t="15382" r="21198" b="9087"/>
          <a:stretch/>
        </p:blipFill>
        <p:spPr>
          <a:xfrm>
            <a:off x="1712891" y="351083"/>
            <a:ext cx="8809150" cy="6148054"/>
          </a:xfrm>
          <a:prstGeom prst="rect">
            <a:avLst/>
          </a:prstGeom>
        </p:spPr>
      </p:pic>
      <p:sp>
        <p:nvSpPr>
          <p:cNvPr id="3" name="Vermenigvuldigen 2"/>
          <p:cNvSpPr/>
          <p:nvPr/>
        </p:nvSpPr>
        <p:spPr>
          <a:xfrm>
            <a:off x="8637517" y="1866767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ermenigvuldigen 9"/>
          <p:cNvSpPr/>
          <p:nvPr/>
        </p:nvSpPr>
        <p:spPr>
          <a:xfrm>
            <a:off x="8650311" y="3013389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ermenigvuldigen 10"/>
          <p:cNvSpPr/>
          <p:nvPr/>
        </p:nvSpPr>
        <p:spPr>
          <a:xfrm>
            <a:off x="8663105" y="4182952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ermenigvuldigen 14"/>
          <p:cNvSpPr/>
          <p:nvPr/>
        </p:nvSpPr>
        <p:spPr>
          <a:xfrm>
            <a:off x="2456948" y="4378549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ermenigvuldigen 15"/>
          <p:cNvSpPr/>
          <p:nvPr/>
        </p:nvSpPr>
        <p:spPr>
          <a:xfrm>
            <a:off x="4390841" y="3013389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Vermenigvuldigen 16"/>
          <p:cNvSpPr/>
          <p:nvPr/>
        </p:nvSpPr>
        <p:spPr>
          <a:xfrm>
            <a:off x="4354266" y="1866767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Vermenigvuldigen 18"/>
          <p:cNvSpPr/>
          <p:nvPr/>
        </p:nvSpPr>
        <p:spPr>
          <a:xfrm>
            <a:off x="6324734" y="1866767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Vermenigvuldigen 19"/>
          <p:cNvSpPr/>
          <p:nvPr/>
        </p:nvSpPr>
        <p:spPr>
          <a:xfrm>
            <a:off x="2456947" y="3013389"/>
            <a:ext cx="1378039" cy="136516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Vermenigvuldigen 3"/>
          <p:cNvSpPr/>
          <p:nvPr/>
        </p:nvSpPr>
        <p:spPr>
          <a:xfrm>
            <a:off x="2287207" y="-512243"/>
            <a:ext cx="8075053" cy="789005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5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10" hidden="1"/>
          <p:cNvSpPr>
            <a:spLocks noChangeArrowheads="1"/>
          </p:cNvSpPr>
          <p:nvPr/>
        </p:nvSpPr>
        <p:spPr bwMode="auto">
          <a:xfrm>
            <a:off x="1138238" y="-1588"/>
            <a:ext cx="4486275" cy="16541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1571224" y="759854"/>
            <a:ext cx="10367493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70C0"/>
                </a:solidFill>
              </a:rPr>
              <a:t>Kernpunten Zienswijze</a:t>
            </a:r>
          </a:p>
          <a:p>
            <a:endParaRPr lang="nl-NL" sz="2400" dirty="0" smtClean="0">
              <a:solidFill>
                <a:srgbClr val="0070C0"/>
              </a:solidFill>
            </a:endParaRP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Goed omschrijven hoe mooi Arcen is en moet blijven</a:t>
            </a:r>
          </a:p>
          <a:p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Onwaarheden corrigeren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Varianten toevoegen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Systeemmaatregel (</a:t>
            </a:r>
            <a:r>
              <a:rPr lang="nl-NL" sz="2800" dirty="0" err="1" smtClean="0"/>
              <a:t>dijkteruglegging</a:t>
            </a:r>
            <a:r>
              <a:rPr lang="nl-NL" sz="2800" dirty="0" smtClean="0"/>
              <a:t>) in juiste perspectief plaatsen</a:t>
            </a:r>
          </a:p>
          <a:p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Input vanuit omgeving aanvullen</a:t>
            </a:r>
          </a:p>
          <a:p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Aandachtspunten MER fase 2 aanvullen</a:t>
            </a:r>
          </a:p>
          <a:p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Verkennend effecten onderzoek behoud winterbed Noordelijke Maasvallei corrigeren.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086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6" name="Afbeelding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23664" r="22586" b="16998"/>
          <a:stretch/>
        </p:blipFill>
        <p:spPr bwMode="auto">
          <a:xfrm>
            <a:off x="1596980" y="208365"/>
            <a:ext cx="5486400" cy="6448840"/>
          </a:xfrm>
          <a:prstGeom prst="rect">
            <a:avLst/>
          </a:prstGeom>
          <a:noFill/>
        </p:spPr>
      </p:pic>
      <p:sp>
        <p:nvSpPr>
          <p:cNvPr id="2" name="Tekstvak 1"/>
          <p:cNvSpPr txBox="1"/>
          <p:nvPr/>
        </p:nvSpPr>
        <p:spPr>
          <a:xfrm>
            <a:off x="7572777" y="208365"/>
            <a:ext cx="422427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Volgens het NRD </a:t>
            </a:r>
            <a:r>
              <a:rPr lang="nl-NL" sz="2800" dirty="0"/>
              <a:t>wordt 249 ha </a:t>
            </a:r>
            <a:r>
              <a:rPr lang="nl-NL" sz="2800" dirty="0" smtClean="0"/>
              <a:t>ontnomen aan het winterbed.</a:t>
            </a:r>
            <a:endParaRPr lang="nl-NL" sz="2800" dirty="0"/>
          </a:p>
          <a:p>
            <a:endParaRPr lang="nl-NL" sz="2800" dirty="0"/>
          </a:p>
          <a:p>
            <a:r>
              <a:rPr lang="nl-NL" sz="2800" dirty="0" smtClean="0"/>
              <a:t>Extra </a:t>
            </a:r>
            <a:r>
              <a:rPr lang="nl-NL" sz="2800" dirty="0"/>
              <a:t>bergingsgebied </a:t>
            </a:r>
            <a:r>
              <a:rPr lang="nl-NL" sz="2800" dirty="0" smtClean="0"/>
              <a:t>teruglegging Maasstraat in </a:t>
            </a:r>
            <a:r>
              <a:rPr lang="nl-NL" sz="2800" dirty="0"/>
              <a:t>de gunstigste </a:t>
            </a:r>
            <a:r>
              <a:rPr lang="nl-NL" sz="2800" dirty="0" smtClean="0"/>
              <a:t>situatie:</a:t>
            </a:r>
            <a:endParaRPr lang="nl-NL" dirty="0" smtClean="0"/>
          </a:p>
          <a:p>
            <a:endParaRPr lang="nl-NL" sz="800" dirty="0"/>
          </a:p>
          <a:p>
            <a:r>
              <a:rPr lang="nl-NL" sz="2800" dirty="0" smtClean="0"/>
              <a:t>Oppervlakte </a:t>
            </a:r>
            <a:r>
              <a:rPr lang="nl-NL" sz="2800" dirty="0"/>
              <a:t>A </a:t>
            </a:r>
            <a:r>
              <a:rPr lang="nl-NL" sz="2800" dirty="0" smtClean="0"/>
              <a:t> </a:t>
            </a:r>
            <a:r>
              <a:rPr lang="nl-NL" sz="2800" dirty="0"/>
              <a:t>– oppervlakte C </a:t>
            </a:r>
            <a:r>
              <a:rPr lang="nl-NL" sz="2800" dirty="0" smtClean="0"/>
              <a:t>= 15 ha</a:t>
            </a:r>
          </a:p>
          <a:p>
            <a:endParaRPr lang="nl-NL" sz="800" dirty="0"/>
          </a:p>
          <a:p>
            <a:r>
              <a:rPr lang="nl-NL" sz="2800" dirty="0"/>
              <a:t>Minder gunstig indien:</a:t>
            </a:r>
          </a:p>
          <a:p>
            <a:r>
              <a:rPr lang="nl-NL" sz="2800" dirty="0" smtClean="0"/>
              <a:t>-Beschermingsgraad </a:t>
            </a:r>
            <a:r>
              <a:rPr lang="nl-NL" sz="2800" dirty="0"/>
              <a:t>hoger</a:t>
            </a:r>
          </a:p>
          <a:p>
            <a:r>
              <a:rPr lang="nl-NL" sz="2800" dirty="0" smtClean="0"/>
              <a:t>-Verder </a:t>
            </a:r>
            <a:r>
              <a:rPr lang="nl-NL" sz="2800" dirty="0"/>
              <a:t>van Maasstraat</a:t>
            </a:r>
          </a:p>
          <a:p>
            <a:endParaRPr lang="nl-NL" sz="2800" u="sng" dirty="0" smtClean="0"/>
          </a:p>
          <a:p>
            <a:r>
              <a:rPr lang="nl-NL" sz="2800" dirty="0" smtClean="0"/>
              <a:t>Oppervlakte B</a:t>
            </a:r>
            <a:r>
              <a:rPr lang="nl-NL" sz="2800" dirty="0"/>
              <a:t> </a:t>
            </a:r>
            <a:r>
              <a:rPr lang="nl-NL" sz="2800" dirty="0" smtClean="0"/>
              <a:t>= </a:t>
            </a:r>
            <a:r>
              <a:rPr lang="nl-NL" sz="2800" dirty="0"/>
              <a:t>12,5 </a:t>
            </a:r>
            <a:r>
              <a:rPr lang="nl-NL" sz="2800" dirty="0" smtClean="0"/>
              <a:t>ha</a:t>
            </a:r>
          </a:p>
          <a:p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73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2" name="Tekstvak 1"/>
          <p:cNvSpPr txBox="1"/>
          <p:nvPr/>
        </p:nvSpPr>
        <p:spPr>
          <a:xfrm>
            <a:off x="901522" y="208365"/>
            <a:ext cx="1106295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70C0"/>
                </a:solidFill>
              </a:rPr>
              <a:t>Aandachtspunten MER Fase 2</a:t>
            </a:r>
          </a:p>
          <a:p>
            <a:endParaRPr lang="nl-NL" dirty="0"/>
          </a:p>
          <a:p>
            <a:r>
              <a:rPr lang="nl-NL" sz="2800" dirty="0" smtClean="0">
                <a:solidFill>
                  <a:srgbClr val="FF0000"/>
                </a:solidFill>
              </a:rPr>
              <a:t>• </a:t>
            </a:r>
            <a:r>
              <a:rPr lang="nl-NL" sz="2800" dirty="0">
                <a:solidFill>
                  <a:srgbClr val="FF0000"/>
                </a:solidFill>
              </a:rPr>
              <a:t>Varianten voor zichtbehoud en bereikbaarheid </a:t>
            </a:r>
            <a:r>
              <a:rPr lang="nl-NL" sz="2800" dirty="0" smtClean="0">
                <a:solidFill>
                  <a:srgbClr val="FF0000"/>
                </a:solidFill>
              </a:rPr>
              <a:t>tuinen</a:t>
            </a:r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>
                <a:solidFill>
                  <a:srgbClr val="FF0000"/>
                </a:solidFill>
              </a:rPr>
              <a:t>• Bij </a:t>
            </a:r>
            <a:r>
              <a:rPr lang="nl-NL" sz="2800" dirty="0" err="1">
                <a:solidFill>
                  <a:srgbClr val="FF0000"/>
                </a:solidFill>
              </a:rPr>
              <a:t>dijkteruglegging</a:t>
            </a:r>
            <a:r>
              <a:rPr lang="nl-NL" sz="2800" dirty="0">
                <a:solidFill>
                  <a:srgbClr val="FF0000"/>
                </a:solidFill>
              </a:rPr>
              <a:t> maatwerk voor bebouwing </a:t>
            </a:r>
            <a:r>
              <a:rPr lang="nl-NL" sz="2800" dirty="0" smtClean="0">
                <a:solidFill>
                  <a:srgbClr val="FF0000"/>
                </a:solidFill>
              </a:rPr>
              <a:t>buitendijks </a:t>
            </a:r>
            <a:endParaRPr lang="nl-NL" sz="2800" dirty="0">
              <a:solidFill>
                <a:srgbClr val="FF0000"/>
              </a:solidFill>
            </a:endParaRPr>
          </a:p>
          <a:p>
            <a:r>
              <a:rPr lang="nl-NL" sz="2800" dirty="0"/>
              <a:t>• Varianten d.m.v. adaptief </a:t>
            </a:r>
            <a:r>
              <a:rPr lang="nl-NL" sz="2800" dirty="0" smtClean="0"/>
              <a:t>bouwen</a:t>
            </a:r>
            <a:endParaRPr lang="nl-NL" sz="2800" dirty="0"/>
          </a:p>
          <a:p>
            <a:r>
              <a:rPr lang="nl-NL" sz="2800" dirty="0"/>
              <a:t>• Bereikbaarheid van Hertog Jan </a:t>
            </a:r>
            <a:r>
              <a:rPr lang="nl-NL" sz="2800" dirty="0" smtClean="0"/>
              <a:t>brouwerij e.a. bij  </a:t>
            </a:r>
            <a:r>
              <a:rPr lang="nl-NL" sz="2800" dirty="0"/>
              <a:t>laag </a:t>
            </a:r>
            <a:r>
              <a:rPr lang="nl-NL" sz="2800" dirty="0" smtClean="0"/>
              <a:t>en </a:t>
            </a:r>
            <a:r>
              <a:rPr lang="nl-NL" sz="2800" dirty="0"/>
              <a:t>hoog water.</a:t>
            </a:r>
          </a:p>
          <a:p>
            <a:r>
              <a:rPr lang="nl-NL" sz="2800" dirty="0"/>
              <a:t>• Beschermingsgraad Hertog Jan </a:t>
            </a:r>
            <a:r>
              <a:rPr lang="nl-NL" sz="2800" dirty="0" smtClean="0"/>
              <a:t>Brouwerij e.a.</a:t>
            </a:r>
            <a:endParaRPr lang="nl-NL" sz="2800" dirty="0"/>
          </a:p>
          <a:p>
            <a:r>
              <a:rPr lang="nl-NL" sz="2800" dirty="0"/>
              <a:t>• Behoud monumentale kastanjelaan.</a:t>
            </a:r>
          </a:p>
          <a:p>
            <a:r>
              <a:rPr lang="nl-NL" sz="2800" dirty="0"/>
              <a:t>• Inpassing </a:t>
            </a:r>
            <a:r>
              <a:rPr lang="nl-NL" sz="2800" dirty="0" smtClean="0"/>
              <a:t>Schanstoren met zichtbehoud </a:t>
            </a:r>
            <a:r>
              <a:rPr lang="nl-NL" sz="2800" dirty="0"/>
              <a:t>op de </a:t>
            </a:r>
            <a:r>
              <a:rPr lang="nl-NL" sz="2800" dirty="0" smtClean="0"/>
              <a:t>Maas</a:t>
            </a:r>
            <a:endParaRPr lang="nl-NL" sz="2800" dirty="0"/>
          </a:p>
          <a:p>
            <a:r>
              <a:rPr lang="nl-NL" sz="2800" dirty="0"/>
              <a:t>• </a:t>
            </a:r>
            <a:r>
              <a:rPr lang="nl-NL" sz="2800" dirty="0" smtClean="0"/>
              <a:t>Planschade</a:t>
            </a:r>
            <a:endParaRPr lang="nl-NL" sz="2800" dirty="0"/>
          </a:p>
          <a:p>
            <a:r>
              <a:rPr lang="nl-NL" sz="2800" dirty="0"/>
              <a:t>• Voorkomen van kwelwater</a:t>
            </a:r>
            <a:r>
              <a:rPr lang="nl-NL" sz="2800" dirty="0" smtClean="0"/>
              <a:t>.</a:t>
            </a:r>
            <a:endParaRPr lang="nl-NL" sz="2800" dirty="0"/>
          </a:p>
          <a:p>
            <a:r>
              <a:rPr lang="nl-NL" sz="2800" dirty="0"/>
              <a:t>• </a:t>
            </a:r>
            <a:r>
              <a:rPr lang="nl-NL" sz="2800" dirty="0" smtClean="0"/>
              <a:t>Evacuatiemogelijkheden </a:t>
            </a:r>
            <a:r>
              <a:rPr lang="nl-NL" sz="2800" dirty="0"/>
              <a:t>bij hoog water</a:t>
            </a:r>
            <a:r>
              <a:rPr lang="nl-NL" sz="2800" dirty="0" smtClean="0"/>
              <a:t>. </a:t>
            </a:r>
          </a:p>
          <a:p>
            <a:r>
              <a:rPr lang="nl-NL" sz="2800" dirty="0" smtClean="0"/>
              <a:t>• Toegankelijkheid wandelboulevard voor mindervaliden</a:t>
            </a:r>
          </a:p>
          <a:p>
            <a:r>
              <a:rPr lang="nl-NL" sz="2800" dirty="0" smtClean="0"/>
              <a:t>• Toegankelijkheid wandelboulevard voor hulpdiensten</a:t>
            </a:r>
            <a:endParaRPr lang="nl-NL" sz="28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24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416676" y="2382592"/>
            <a:ext cx="983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</a:rPr>
              <a:t>Vragen / aanvullingen uit de zaal?</a:t>
            </a:r>
          </a:p>
        </p:txBody>
      </p:sp>
    </p:spTree>
    <p:extLst>
      <p:ext uri="{BB962C8B-B14F-4D97-AF65-F5344CB8AC3E}">
        <p14:creationId xmlns:p14="http://schemas.microsoft.com/office/powerpoint/2010/main" val="65635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7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416676" y="2382592"/>
            <a:ext cx="9839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70C0"/>
                </a:solidFill>
              </a:rPr>
              <a:t>Rapport Benodigde Dijkhoogte Arcen</a:t>
            </a:r>
          </a:p>
          <a:p>
            <a:pPr algn="ctr"/>
            <a:r>
              <a:rPr lang="nl-NL" sz="4800" dirty="0" smtClean="0">
                <a:solidFill>
                  <a:srgbClr val="0070C0"/>
                </a:solidFill>
              </a:rPr>
              <a:t> door Han Soethoudt</a:t>
            </a:r>
          </a:p>
        </p:txBody>
      </p:sp>
    </p:spTree>
    <p:extLst>
      <p:ext uri="{BB962C8B-B14F-4D97-AF65-F5344CB8AC3E}">
        <p14:creationId xmlns:p14="http://schemas.microsoft.com/office/powerpoint/2010/main" val="20294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2" name="Tekstvak 1"/>
          <p:cNvSpPr txBox="1"/>
          <p:nvPr/>
        </p:nvSpPr>
        <p:spPr>
          <a:xfrm>
            <a:off x="1365160" y="1652588"/>
            <a:ext cx="101871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70C0"/>
                </a:solidFill>
              </a:rPr>
              <a:t>Hoe verder?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sz="2800" dirty="0" smtClean="0"/>
              <a:t>Géén </a:t>
            </a:r>
            <a:r>
              <a:rPr lang="nl-NL" sz="2800" dirty="0" err="1" smtClean="0"/>
              <a:t>dijkteruglegging</a:t>
            </a:r>
            <a:r>
              <a:rPr lang="nl-NL" sz="2800" dirty="0" smtClean="0"/>
              <a:t> in het noorden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Zo laag mogelijk benodigd peil voor Arcen</a:t>
            </a:r>
          </a:p>
          <a:p>
            <a:pPr marL="285750" indent="-285750">
              <a:buFontTx/>
              <a:buChar char="-"/>
            </a:pPr>
            <a:r>
              <a:rPr lang="nl-NL" sz="2800" dirty="0" smtClean="0"/>
              <a:t>Lobbyen bij bestuurders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sz="2800" dirty="0" smtClean="0"/>
              <a:t>Opzoeken publiciteit</a:t>
            </a:r>
          </a:p>
        </p:txBody>
      </p:sp>
    </p:spTree>
    <p:extLst>
      <p:ext uri="{BB962C8B-B14F-4D97-AF65-F5344CB8AC3E}">
        <p14:creationId xmlns:p14="http://schemas.microsoft.com/office/powerpoint/2010/main" val="335863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9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ekstvak 1"/>
          <p:cNvSpPr txBox="1"/>
          <p:nvPr/>
        </p:nvSpPr>
        <p:spPr>
          <a:xfrm>
            <a:off x="1326524" y="2730322"/>
            <a:ext cx="9839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</a:rPr>
              <a:t>Rondvraag?</a:t>
            </a:r>
          </a:p>
        </p:txBody>
      </p:sp>
    </p:spTree>
    <p:extLst>
      <p:ext uri="{BB962C8B-B14F-4D97-AF65-F5344CB8AC3E}">
        <p14:creationId xmlns:p14="http://schemas.microsoft.com/office/powerpoint/2010/main" val="6032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10" hidden="1"/>
          <p:cNvSpPr>
            <a:spLocks noChangeArrowheads="1"/>
          </p:cNvSpPr>
          <p:nvPr/>
        </p:nvSpPr>
        <p:spPr bwMode="auto">
          <a:xfrm>
            <a:off x="1138238" y="-1588"/>
            <a:ext cx="6279993" cy="2899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088163" y="1001350"/>
            <a:ext cx="1093416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</a:rPr>
              <a:t>Digitale Maandelijkse nieuwsbrief van Waterschap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aanmelden </a:t>
            </a:r>
            <a:r>
              <a:rPr lang="nl-NL" sz="2800" dirty="0"/>
              <a:t>via </a:t>
            </a:r>
            <a:r>
              <a:rPr lang="nl-NL" sz="2800" u="sng" dirty="0">
                <a:hlinkClick r:id="rId2"/>
              </a:rPr>
              <a:t>www.waterschaplimburg.nl/email</a:t>
            </a:r>
            <a:endParaRPr lang="nl-NL" sz="2800" dirty="0"/>
          </a:p>
          <a:p>
            <a:r>
              <a:rPr lang="nl-NL" sz="28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/>
              <a:t>Hierbij kunt u </a:t>
            </a:r>
            <a:r>
              <a:rPr lang="nl-NL" sz="2800" dirty="0" smtClean="0"/>
              <a:t>aangeven welk </a:t>
            </a:r>
            <a:r>
              <a:rPr lang="nl-NL" sz="2800" dirty="0"/>
              <a:t>onderwerp (bijv. Dijkversterkingen</a:t>
            </a:r>
            <a:r>
              <a:rPr lang="nl-NL" sz="2800" dirty="0" smtClean="0"/>
              <a:t>)</a:t>
            </a:r>
          </a:p>
          <a:p>
            <a:endParaRPr lang="nl-NL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Voor </a:t>
            </a:r>
            <a:r>
              <a:rPr lang="nl-NL" sz="2800" dirty="0"/>
              <a:t>welke gemeente </a:t>
            </a:r>
            <a:r>
              <a:rPr lang="nl-NL" sz="2800" dirty="0" smtClean="0"/>
              <a:t>wilt u nieuws ontvangen. Indien </a:t>
            </a:r>
            <a:r>
              <a:rPr lang="nl-NL" sz="2800" dirty="0"/>
              <a:t>u geen voorkeur van gemeente opgeeft, dan zijn alle artikelen over het gekozen onderwerp zichtbaar.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 smtClean="0"/>
          </a:p>
          <a:p>
            <a:endParaRPr lang="nl-NL" sz="2800" dirty="0" smtClean="0"/>
          </a:p>
        </p:txBody>
      </p:sp>
    </p:spTree>
    <p:extLst>
      <p:ext uri="{BB962C8B-B14F-4D97-AF65-F5344CB8AC3E}">
        <p14:creationId xmlns:p14="http://schemas.microsoft.com/office/powerpoint/2010/main" val="5555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9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Rectangle 10" hidden="1"/>
          <p:cNvSpPr>
            <a:spLocks noChangeArrowheads="1"/>
          </p:cNvSpPr>
          <p:nvPr/>
        </p:nvSpPr>
        <p:spPr bwMode="auto">
          <a:xfrm>
            <a:off x="1138238" y="-1588"/>
            <a:ext cx="6279993" cy="28993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1154805" y="1352783"/>
            <a:ext cx="1093416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0070C0"/>
                </a:solidFill>
              </a:rPr>
              <a:t>Proces dat gevolgd wordt voor Arcen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Dijkversterking en dijkverlegging betekent grote impact op omgeving</a:t>
            </a:r>
          </a:p>
          <a:p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Een aantal extra formele stappen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MER procedure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Notitie Reikwijdte en Detail (NRD) is een eerste stap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 smtClean="0"/>
              <a:t>Meerdere momenten om te reageren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827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5211" t="10685" r="21408" b="13033"/>
          <a:stretch/>
        </p:blipFill>
        <p:spPr>
          <a:xfrm>
            <a:off x="1648495" y="265046"/>
            <a:ext cx="9337183" cy="63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8803" t="10873" r="30387" b="11906"/>
          <a:stretch/>
        </p:blipFill>
        <p:spPr>
          <a:xfrm>
            <a:off x="2292439" y="273347"/>
            <a:ext cx="7276564" cy="62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6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175252" y="2382790"/>
            <a:ext cx="2688366" cy="631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0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Donderdag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lang="nl-NL" altLang="nl-NL" i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29 maart</a:t>
            </a:r>
            <a:r>
              <a:rPr kumimoji="0" lang="nl-NL" altLang="nl-NL" sz="18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</a:t>
            </a:r>
            <a:r>
              <a:rPr kumimoji="0" lang="nl-NL" altLang="nl-NL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2018 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91032" y="2228803"/>
            <a:ext cx="8507880" cy="939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3200" b="0" i="1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Garamond" panose="02020404030301010803" pitchFamily="18" charset="0"/>
              </a:rPr>
              <a:t>Dorpsraad Arcen &amp; Stichting bewoners aan de Maas</a:t>
            </a:r>
            <a:endParaRPr kumimoji="0" lang="nl-NL" altLang="nl-N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57037" y="2994425"/>
            <a:ext cx="10999305" cy="38565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nl-NL" alt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Opening. 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nl-NL" altLang="nl-NL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Waar zitten we in het proces</a:t>
            </a: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nl-NL" alt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NRD beknopt</a:t>
            </a:r>
            <a:endParaRPr kumimoji="0" lang="nl-NL" altLang="nl-NL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Kernpunten zienswijze tot nu toe</a:t>
            </a:r>
            <a:endParaRPr lang="nl-NL" altLang="nl-NL" sz="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5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Vragen en inbreng uit de zaal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6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Rapport Benodigde Dijkhoogte Arcen (Han Soethoudt)</a:t>
            </a:r>
          </a:p>
          <a:p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7. Hoe verder</a:t>
            </a:r>
            <a:endParaRPr lang="nl-NL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Rondvraag </a:t>
            </a:r>
            <a:endParaRPr lang="nl-NL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9</a:t>
            </a:r>
            <a:r>
              <a:rPr lang="nl-NL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Sluiting</a:t>
            </a:r>
            <a:endParaRPr lang="nl-NL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nl-NL" sz="16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nl-NL" alt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1157037" y="2846334"/>
            <a:ext cx="10582921" cy="2382"/>
          </a:xfrm>
          <a:prstGeom prst="line">
            <a:avLst/>
          </a:prstGeom>
          <a:noFill/>
          <a:ln w="3175" algn="ctr">
            <a:solidFill>
              <a:srgbClr val="46464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5" name="Picture 16" descr="Dorpsraad arcen-an-der-ma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b="14171"/>
          <a:stretch/>
        </p:blipFill>
        <p:spPr bwMode="auto">
          <a:xfrm>
            <a:off x="1157038" y="228747"/>
            <a:ext cx="10582920" cy="19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6464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5000" t="14442" r="14965" b="9088"/>
          <a:stretch/>
        </p:blipFill>
        <p:spPr>
          <a:xfrm>
            <a:off x="1352282" y="321973"/>
            <a:ext cx="10106149" cy="620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5106" t="12187" r="15282" b="10779"/>
          <a:stretch/>
        </p:blipFill>
        <p:spPr>
          <a:xfrm>
            <a:off x="1357276" y="365492"/>
            <a:ext cx="9860223" cy="61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006" y="208365"/>
            <a:ext cx="451368" cy="6448840"/>
          </a:xfrm>
          <a:prstGeom prst="rect">
            <a:avLst/>
          </a:prstGeom>
          <a:solidFill>
            <a:srgbClr val="2DA2B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EF5FA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138238" y="-1588"/>
            <a:ext cx="4486275" cy="1654176"/>
            <a:chOff x="107448003" y="109693906"/>
            <a:chExt cx="4485779" cy="2936370"/>
          </a:xfrm>
        </p:grpSpPr>
        <p:sp>
          <p:nvSpPr>
            <p:cNvPr id="14" name="Rectangle 10" hidden="1"/>
            <p:cNvSpPr>
              <a:spLocks noChangeArrowheads="1"/>
            </p:cNvSpPr>
            <p:nvPr/>
          </p:nvSpPr>
          <p:spPr bwMode="auto">
            <a:xfrm>
              <a:off x="107448003" y="109693906"/>
              <a:ext cx="4485779" cy="29363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pic>
          <p:nvPicPr>
            <p:cNvPr id="1035" name="Picture 11" descr="&lt;EMPTY&g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66800" y="109693906"/>
              <a:ext cx="4448185" cy="2936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A1F28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EF5FA"/>
                    </a:outerShdw>
                  </a:effectLst>
                </a14:hiddenEffects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/>
          <a:srcRect l="15106" t="12376" r="15282" b="11718"/>
          <a:stretch/>
        </p:blipFill>
        <p:spPr>
          <a:xfrm>
            <a:off x="1362608" y="405112"/>
            <a:ext cx="9877410" cy="60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3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1619</TotalTime>
  <Words>752</Words>
  <Application>Microsoft Office PowerPoint</Application>
  <PresentationFormat>Breedbeeld</PresentationFormat>
  <Paragraphs>205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Cecile van den Kroonenberg</dc:creator>
  <cp:lastModifiedBy>Cecile van den Kroonenberg</cp:lastModifiedBy>
  <cp:revision>87</cp:revision>
  <dcterms:created xsi:type="dcterms:W3CDTF">2017-05-17T15:42:53Z</dcterms:created>
  <dcterms:modified xsi:type="dcterms:W3CDTF">2018-03-29T17:34:36Z</dcterms:modified>
</cp:coreProperties>
</file>